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97"/>
  </p:notesMasterIdLst>
  <p:sldIdLst>
    <p:sldId id="256" r:id="rId3"/>
    <p:sldId id="257" r:id="rId4"/>
    <p:sldId id="390" r:id="rId5"/>
    <p:sldId id="263" r:id="rId6"/>
    <p:sldId id="258" r:id="rId7"/>
    <p:sldId id="259" r:id="rId8"/>
    <p:sldId id="268" r:id="rId9"/>
    <p:sldId id="262" r:id="rId10"/>
    <p:sldId id="261" r:id="rId11"/>
    <p:sldId id="265" r:id="rId12"/>
    <p:sldId id="264" r:id="rId13"/>
    <p:sldId id="266" r:id="rId14"/>
    <p:sldId id="270" r:id="rId15"/>
    <p:sldId id="267" r:id="rId16"/>
    <p:sldId id="271" r:id="rId17"/>
    <p:sldId id="273" r:id="rId18"/>
    <p:sldId id="272" r:id="rId19"/>
    <p:sldId id="274" r:id="rId20"/>
    <p:sldId id="275" r:id="rId21"/>
    <p:sldId id="276" r:id="rId22"/>
    <p:sldId id="278" r:id="rId23"/>
    <p:sldId id="277" r:id="rId24"/>
    <p:sldId id="279" r:id="rId25"/>
    <p:sldId id="282" r:id="rId26"/>
    <p:sldId id="281" r:id="rId27"/>
    <p:sldId id="283" r:id="rId28"/>
    <p:sldId id="285" r:id="rId29"/>
    <p:sldId id="286" r:id="rId30"/>
    <p:sldId id="287" r:id="rId31"/>
    <p:sldId id="284" r:id="rId32"/>
    <p:sldId id="289" r:id="rId33"/>
    <p:sldId id="290" r:id="rId34"/>
    <p:sldId id="292" r:id="rId35"/>
    <p:sldId id="294" r:id="rId36"/>
    <p:sldId id="295" r:id="rId37"/>
    <p:sldId id="296" r:id="rId38"/>
    <p:sldId id="297" r:id="rId39"/>
    <p:sldId id="299" r:id="rId40"/>
    <p:sldId id="301" r:id="rId41"/>
    <p:sldId id="303" r:id="rId42"/>
    <p:sldId id="305" r:id="rId43"/>
    <p:sldId id="373" r:id="rId44"/>
    <p:sldId id="307" r:id="rId45"/>
    <p:sldId id="308" r:id="rId46"/>
    <p:sldId id="310" r:id="rId47"/>
    <p:sldId id="312" r:id="rId48"/>
    <p:sldId id="391" r:id="rId49"/>
    <p:sldId id="392" r:id="rId50"/>
    <p:sldId id="314" r:id="rId51"/>
    <p:sldId id="321" r:id="rId52"/>
    <p:sldId id="315" r:id="rId53"/>
    <p:sldId id="316" r:id="rId54"/>
    <p:sldId id="317" r:id="rId55"/>
    <p:sldId id="318" r:id="rId56"/>
    <p:sldId id="320" r:id="rId57"/>
    <p:sldId id="323" r:id="rId58"/>
    <p:sldId id="324" r:id="rId59"/>
    <p:sldId id="345" r:id="rId60"/>
    <p:sldId id="325" r:id="rId61"/>
    <p:sldId id="326" r:id="rId62"/>
    <p:sldId id="338" r:id="rId63"/>
    <p:sldId id="327" r:id="rId64"/>
    <p:sldId id="328" r:id="rId65"/>
    <p:sldId id="339" r:id="rId66"/>
    <p:sldId id="330" r:id="rId67"/>
    <p:sldId id="333" r:id="rId68"/>
    <p:sldId id="332" r:id="rId69"/>
    <p:sldId id="341" r:id="rId70"/>
    <p:sldId id="342" r:id="rId71"/>
    <p:sldId id="336" r:id="rId72"/>
    <p:sldId id="347" r:id="rId73"/>
    <p:sldId id="348" r:id="rId74"/>
    <p:sldId id="350" r:id="rId75"/>
    <p:sldId id="351" r:id="rId76"/>
    <p:sldId id="353" r:id="rId77"/>
    <p:sldId id="354" r:id="rId78"/>
    <p:sldId id="356" r:id="rId79"/>
    <p:sldId id="355" r:id="rId80"/>
    <p:sldId id="357" r:id="rId81"/>
    <p:sldId id="378" r:id="rId82"/>
    <p:sldId id="349" r:id="rId83"/>
    <p:sldId id="360" r:id="rId84"/>
    <p:sldId id="361" r:id="rId85"/>
    <p:sldId id="362" r:id="rId86"/>
    <p:sldId id="364" r:id="rId87"/>
    <p:sldId id="365" r:id="rId88"/>
    <p:sldId id="367" r:id="rId89"/>
    <p:sldId id="370" r:id="rId90"/>
    <p:sldId id="369" r:id="rId91"/>
    <p:sldId id="385" r:id="rId92"/>
    <p:sldId id="386" r:id="rId93"/>
    <p:sldId id="387" r:id="rId94"/>
    <p:sldId id="388" r:id="rId95"/>
    <p:sldId id="260" r:id="rId9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530"/>
    <p:restoredTop sz="83994"/>
  </p:normalViewPr>
  <p:slideViewPr>
    <p:cSldViewPr snapToGrid="0">
      <p:cViewPr varScale="1">
        <p:scale>
          <a:sx n="76" d="100"/>
          <a:sy n="76" d="100"/>
        </p:scale>
        <p:origin x="192" y="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8405" cy="38405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notesMaster" Target="notesMasters/notesMaster1.xml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theme" Target="theme/theme1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5374C99-1558-FB4C-A594-2DBEDACE35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946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10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71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67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626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357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275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10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552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558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8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61% decrease in hospital costs</a:t>
            </a:r>
          </a:p>
          <a:p>
            <a:r>
              <a:rPr lang="en-US" dirty="0" smtClean="0"/>
              <a:t>Decrease in hospital LOS by 6 days</a:t>
            </a:r>
          </a:p>
          <a:p>
            <a:r>
              <a:rPr lang="en-US" dirty="0" smtClean="0"/>
              <a:t>13 million saved in an</a:t>
            </a:r>
            <a:r>
              <a:rPr lang="en-US" baseline="0" dirty="0" smtClean="0"/>
              <a:t> 18 bed CTICU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335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72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Abnormal surfaces/membranes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58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975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013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537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712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4C99-1558-FB4C-A594-2DBEDACE35C0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80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B7CD2-4A3E-A249-96D9-450C9A4D7A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86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2B5FE-DA09-874D-9E49-0C1DDDE5F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49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A9A28-5AD8-A54B-9C9A-037A05CAC4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00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69B1A-8265-214C-9B8A-54F4D7A1B4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872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5B648-F09D-0C4A-A27F-E9FED38B9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150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9110D-F1EF-D34D-B2ED-BCEFC316E0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64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15ACE-34E6-CF48-9543-48F7375924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960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9E2B2-2DCE-BC40-AA6D-776A81772D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427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18B00-C4A6-AE4E-A9E6-AED06B382B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639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FCFC1-BE26-554C-980D-165E1D3CCB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489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1B414-BA7B-0641-87BC-0285A13696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92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1F1EB-764E-2D43-A526-B801FB16FC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781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D1B0E-19DA-E343-B028-FDCF4D9E3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284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1C162-C2C8-EA4D-846F-12633A864A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066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50DF6-1403-6A47-86FE-431BCAB17F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05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13600-2C87-6D46-912E-3C0F731413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751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757A0-0269-EA4B-BB05-22472AF2D7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3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E09FD-60B9-8843-8693-7175E0C1B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42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7D492-3017-914E-AF5C-F4F8815993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742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6CAFE-46E7-C14A-A2E2-A5A463CCF6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43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ADF2F-90E0-3342-B181-C8407C086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8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E7078-F99A-694A-BB26-7F0C2B694A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46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tags" Target="../tags/tag1.xml"/><Relationship Id="rId14" Type="http://schemas.openxmlformats.org/officeDocument/2006/relationships/tags" Target="../tags/tag2.xml"/><Relationship Id="rId15" Type="http://schemas.openxmlformats.org/officeDocument/2006/relationships/image" Target="NUL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tags" Target="../tags/tag3.xml"/><Relationship Id="rId14" Type="http://schemas.openxmlformats.org/officeDocument/2006/relationships/tags" Target="../tags/tag4.xml"/><Relationship Id="rId15" Type="http://schemas.openxmlformats.org/officeDocument/2006/relationships/image" Target="NUL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6A18687-2E02-054A-8A23-619569FAF0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6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0EB8DE6-58D3-8E43-9866-E544354117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7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tiff"/><Relationship Id="rId5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7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8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Relationship Id="rId3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4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Relationship Id="rId3" Type="http://schemas.openxmlformats.org/officeDocument/2006/relationships/image" Target="../media/image10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Relationship Id="rId3" Type="http://schemas.openxmlformats.org/officeDocument/2006/relationships/image" Target="../media/image10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6" Type="http://schemas.openxmlformats.org/officeDocument/2006/relationships/image" Target="../media/image112.jpeg"/><Relationship Id="rId7" Type="http://schemas.openxmlformats.org/officeDocument/2006/relationships/image" Target="../media/image113.jpeg"/><Relationship Id="rId8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gif"/><Relationship Id="rId3" Type="http://schemas.openxmlformats.org/officeDocument/2006/relationships/image" Target="../media/image11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tif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3038" y="1844853"/>
            <a:ext cx="8816975" cy="1273326"/>
          </a:xfrm>
        </p:spPr>
        <p:txBody>
          <a:bodyPr/>
          <a:lstStyle/>
          <a:p>
            <a:pPr algn="ctr" eaLnBrk="1" hangingPunct="1"/>
            <a:r>
              <a:rPr lang="en-US" altLang="en-US" sz="3900" b="1" dirty="0" smtClean="0">
                <a:solidFill>
                  <a:srgbClr val="FFFF00"/>
                </a:solidFill>
              </a:rPr>
              <a:t>CARE OF THE POST-OPERATIVE HEART PATIENT</a:t>
            </a:r>
            <a:endParaRPr lang="en-US" altLang="en-US" sz="3900" b="1" dirty="0">
              <a:solidFill>
                <a:srgbClr val="FFFF00"/>
              </a:solidFill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81525" y="4716534"/>
            <a:ext cx="4408488" cy="1383003"/>
          </a:xfrm>
        </p:spPr>
        <p:txBody>
          <a:bodyPr/>
          <a:lstStyle/>
          <a:p>
            <a:pPr eaLnBrk="1" hangingPunct="1"/>
            <a:r>
              <a:rPr lang="en-US" altLang="en-US" dirty="0"/>
              <a:t>Bravein Amalakuhan, </a:t>
            </a:r>
            <a:r>
              <a:rPr lang="en-US" altLang="en-US" dirty="0" smtClean="0"/>
              <a:t>MD</a:t>
            </a:r>
            <a:endParaRPr lang="en-US" altLang="en-US" dirty="0"/>
          </a:p>
          <a:p>
            <a:pPr eaLnBrk="1" hangingPunct="1"/>
            <a:r>
              <a:rPr lang="en-US" altLang="en-US" sz="1400" dirty="0" smtClean="0"/>
              <a:t>Division </a:t>
            </a:r>
            <a:r>
              <a:rPr lang="en-US" altLang="en-US" sz="1400" dirty="0"/>
              <a:t>of Pulmonary and Critical Care </a:t>
            </a:r>
            <a:r>
              <a:rPr lang="en-US" altLang="en-US" sz="1400" dirty="0" smtClean="0"/>
              <a:t>Medicine </a:t>
            </a:r>
            <a:r>
              <a:rPr lang="en-US" altLang="en-US" sz="1400" dirty="0" smtClean="0"/>
              <a:t>University </a:t>
            </a:r>
            <a:r>
              <a:rPr lang="en-US" altLang="en-US" sz="1400" dirty="0"/>
              <a:t>of Texas Health, San </a:t>
            </a:r>
            <a:r>
              <a:rPr lang="en-US" altLang="en-US" sz="1400" dirty="0" smtClean="0"/>
              <a:t>Antonio</a:t>
            </a:r>
            <a:endParaRPr lang="en-US" altLang="en-US" sz="1400" dirty="0" smtClean="0"/>
          </a:p>
        </p:txBody>
      </p:sp>
      <p:pic>
        <p:nvPicPr>
          <p:cNvPr id="72706" name="Picture 2" descr="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38" y="5459475"/>
            <a:ext cx="1930810" cy="128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mage result for CARDIAC SURGERY"/>
          <p:cNvSpPr>
            <a:spLocks noChangeAspect="1" noChangeArrowheads="1"/>
          </p:cNvSpPr>
          <p:nvPr/>
        </p:nvSpPr>
        <p:spPr bwMode="auto">
          <a:xfrm>
            <a:off x="0" y="0"/>
            <a:ext cx="584835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714" name="Picture 10" descr="mage result for BLOOD AND CARDIAC SURGER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38" y="3910023"/>
            <a:ext cx="1930810" cy="145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6" name="Picture 12" descr="mage result for BLOOD AND CARDIAC SURGER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690" y="3910023"/>
            <a:ext cx="2151401" cy="145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8" name="Picture 14" descr="mage result for CARDIAC ICU MONITO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293" y="5459476"/>
            <a:ext cx="2174798" cy="128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mage result for university of texas health science center at san antoni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940" y="112892"/>
            <a:ext cx="1897074" cy="9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8938" y="3281816"/>
            <a:ext cx="1967944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 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38" y="112892"/>
            <a:ext cx="2652901" cy="900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mage result for cardiopulmonary bypas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0857"/>
            <a:ext cx="9144000" cy="618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65172" y="5383161"/>
            <a:ext cx="3849329" cy="147483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1" dirty="0" err="1" smtClean="0">
                <a:solidFill>
                  <a:srgbClr val="FFFF00"/>
                </a:solidFill>
              </a:rPr>
              <a:t>Cardioplegic</a:t>
            </a:r>
            <a:r>
              <a:rPr lang="en-US" b="1" dirty="0" smtClean="0">
                <a:solidFill>
                  <a:srgbClr val="FFFF00"/>
                </a:solidFill>
              </a:rPr>
              <a:t> Solution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High K+ solution to stop contractions/electrical impulses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Cools heart to decrease oxygen demand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" y="0"/>
            <a:ext cx="9144001" cy="670857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CARDIOPULMONARY BYPASS MACHINE</a:t>
            </a:r>
          </a:p>
        </p:txBody>
      </p:sp>
    </p:spTree>
    <p:extLst>
      <p:ext uri="{BB962C8B-B14F-4D97-AF65-F5344CB8AC3E}">
        <p14:creationId xmlns:p14="http://schemas.microsoft.com/office/powerpoint/2010/main" val="167460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8390"/>
            <a:ext cx="9132516" cy="63940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1"/>
            <a:ext cx="9144001" cy="448390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CARDIOPULMONARY BYPASS MACHINE</a:t>
            </a:r>
          </a:p>
        </p:txBody>
      </p:sp>
    </p:spTree>
    <p:extLst>
      <p:ext uri="{BB962C8B-B14F-4D97-AF65-F5344CB8AC3E}">
        <p14:creationId xmlns:p14="http://schemas.microsoft.com/office/powerpoint/2010/main" val="72266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mage result for cardiopulmonary bypass with clamp and cardiople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72748" cy="684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72748" y="0"/>
            <a:ext cx="2271252" cy="6849914"/>
          </a:xfrm>
          <a:prstGeom prst="rect">
            <a:avLst/>
          </a:prstGeom>
          <a:solidFill>
            <a:srgbClr val="FFFF00"/>
          </a:solidFill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72748" y="0"/>
            <a:ext cx="2271252" cy="6647974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2"/>
                </a:solidFill>
              </a:rPr>
              <a:t>Expose Heart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2"/>
                </a:solidFill>
              </a:rPr>
              <a:t>Aortic Cannulation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2"/>
                </a:solidFill>
              </a:rPr>
              <a:t>Atrial Cannulation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2"/>
                </a:solidFill>
              </a:rPr>
              <a:t>Run Bypass Machine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 smtClean="0">
                <a:solidFill>
                  <a:schemeClr val="bg2"/>
                </a:solidFill>
              </a:rPr>
              <a:t>Cardioplegia</a:t>
            </a:r>
            <a:r>
              <a:rPr lang="en-US" sz="2000" dirty="0" smtClean="0">
                <a:solidFill>
                  <a:schemeClr val="bg2"/>
                </a:solidFill>
              </a:rPr>
              <a:t> Cannulation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2"/>
                </a:solidFill>
              </a:rPr>
              <a:t>Cross Clamp Aorta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2"/>
                </a:solidFill>
              </a:rPr>
              <a:t>Begin Cold </a:t>
            </a:r>
            <a:r>
              <a:rPr lang="en-US" sz="2000" dirty="0" err="1" smtClean="0">
                <a:solidFill>
                  <a:schemeClr val="bg2"/>
                </a:solidFill>
              </a:rPr>
              <a:t>Cardioplegia</a:t>
            </a:r>
            <a:endParaRPr lang="en-US" sz="2000" dirty="0" smtClean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bg2"/>
                </a:solidFill>
              </a:rPr>
              <a:t>Cool Heart with ICE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LET’S GET TO WORK!!!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7595419" y="4822499"/>
            <a:ext cx="722671" cy="1062102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0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8" y="215648"/>
            <a:ext cx="8754703" cy="71350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      DIRECT </a:t>
            </a:r>
            <a:r>
              <a:rPr lang="en-US" b="1" dirty="0" smtClean="0">
                <a:solidFill>
                  <a:srgbClr val="FFFF00"/>
                </a:solidFill>
              </a:rPr>
              <a:t>CONSEQUENCES OF CPB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72" y="1076635"/>
            <a:ext cx="8592472" cy="541824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Systemic Inflammatory Response (SIRS) [“</a:t>
            </a:r>
            <a:r>
              <a:rPr lang="en-US" dirty="0" err="1" smtClean="0">
                <a:solidFill>
                  <a:srgbClr val="FFFF00"/>
                </a:solidFill>
              </a:rPr>
              <a:t>Vasoplegia</a:t>
            </a:r>
            <a:r>
              <a:rPr lang="en-US" dirty="0" smtClean="0">
                <a:solidFill>
                  <a:srgbClr val="FFFF00"/>
                </a:solidFill>
              </a:rPr>
              <a:t>”]</a:t>
            </a:r>
          </a:p>
          <a:p>
            <a:pPr marL="1257300" lvl="2" indent="-457200"/>
            <a:r>
              <a:rPr lang="en-US" sz="1800" dirty="0" smtClean="0"/>
              <a:t>Cause: Interaction between blood and the </a:t>
            </a:r>
            <a:r>
              <a:rPr lang="en-US" sz="1800" dirty="0" smtClean="0">
                <a:solidFill>
                  <a:srgbClr val="FFFF00"/>
                </a:solidFill>
              </a:rPr>
              <a:t>artificial tubing</a:t>
            </a:r>
            <a:r>
              <a:rPr lang="en-US" sz="1800" dirty="0" smtClean="0"/>
              <a:t> of CPB</a:t>
            </a:r>
          </a:p>
          <a:p>
            <a:pPr marL="1257300" lvl="2" indent="-457200"/>
            <a:r>
              <a:rPr lang="en-US" sz="1800" dirty="0"/>
              <a:t>Biochemical/physiological </a:t>
            </a:r>
            <a:r>
              <a:rPr lang="en-US" sz="1800" dirty="0" err="1"/>
              <a:t>similary</a:t>
            </a:r>
            <a:r>
              <a:rPr lang="en-US" sz="1800" dirty="0"/>
              <a:t> to sepsis</a:t>
            </a:r>
          </a:p>
          <a:p>
            <a:pPr marL="1257300" lvl="2" indent="-457200"/>
            <a:r>
              <a:rPr lang="en-US" sz="1800" dirty="0"/>
              <a:t>Presentation: </a:t>
            </a:r>
            <a:r>
              <a:rPr lang="en-US" sz="1800" dirty="0">
                <a:solidFill>
                  <a:srgbClr val="FFFF00"/>
                </a:solidFill>
              </a:rPr>
              <a:t>Vasodilation and </a:t>
            </a:r>
            <a:r>
              <a:rPr lang="en-US" sz="1800" dirty="0" smtClean="0">
                <a:solidFill>
                  <a:srgbClr val="FFFF00"/>
                </a:solidFill>
              </a:rPr>
              <a:t>Hypotension</a:t>
            </a:r>
            <a:endParaRPr lang="en-US" sz="1800" dirty="0" smtClean="0"/>
          </a:p>
          <a:p>
            <a:pPr marL="1257300" lvl="2" indent="-457200"/>
            <a:endParaRPr lang="en-US" sz="1800" dirty="0"/>
          </a:p>
          <a:p>
            <a:pPr marL="1257300" lvl="2" indent="-457200"/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Multifactorial Coagulopathy</a:t>
            </a:r>
          </a:p>
          <a:p>
            <a:pPr marL="1257300" lvl="2" indent="-457200"/>
            <a:r>
              <a:rPr lang="en-US" sz="1800" dirty="0" smtClean="0"/>
              <a:t>Presentation: Bleeding</a:t>
            </a:r>
          </a:p>
          <a:p>
            <a:pPr marL="1257300" lvl="2" indent="-457200"/>
            <a:r>
              <a:rPr lang="en-US" sz="1800" dirty="0" smtClean="0"/>
              <a:t>Causes: 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sz="1800" dirty="0" smtClean="0"/>
              <a:t>The CPB circuit is </a:t>
            </a:r>
            <a:r>
              <a:rPr lang="en-US" sz="1800" dirty="0" err="1" smtClean="0"/>
              <a:t>thrombogenic</a:t>
            </a:r>
            <a:r>
              <a:rPr lang="en-US" sz="1800" dirty="0" smtClean="0"/>
              <a:t> and thus </a:t>
            </a:r>
            <a:r>
              <a:rPr lang="en-US" sz="1800" dirty="0" smtClean="0">
                <a:solidFill>
                  <a:srgbClr val="FFFF00"/>
                </a:solidFill>
              </a:rPr>
              <a:t>requires high doses of heparin</a:t>
            </a:r>
            <a:r>
              <a:rPr lang="en-US" sz="1800" dirty="0" smtClean="0"/>
              <a:t> to reduce embolic phenomenon in the OR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sz="1800" dirty="0" smtClean="0"/>
              <a:t>The CPB circuit leads to </a:t>
            </a:r>
            <a:r>
              <a:rPr lang="en-US" sz="1800" dirty="0" smtClean="0">
                <a:solidFill>
                  <a:srgbClr val="FFFF00"/>
                </a:solidFill>
              </a:rPr>
              <a:t>PLT activation, consumption and </a:t>
            </a:r>
            <a:r>
              <a:rPr lang="en-US" sz="1800" dirty="0" err="1" smtClean="0">
                <a:solidFill>
                  <a:srgbClr val="FFFF00"/>
                </a:solidFill>
              </a:rPr>
              <a:t>dysfxn</a:t>
            </a:r>
            <a:endParaRPr lang="en-US" sz="1800" dirty="0" smtClean="0">
              <a:solidFill>
                <a:srgbClr val="FFFF00"/>
              </a:solidFill>
            </a:endParaRPr>
          </a:p>
          <a:p>
            <a:pPr marL="1771650" lvl="3" indent="-514350">
              <a:buFont typeface="+mj-lt"/>
              <a:buAutoNum type="romanLcPeriod"/>
            </a:pPr>
            <a:r>
              <a:rPr lang="en-US" sz="1800" dirty="0" smtClean="0"/>
              <a:t>The </a:t>
            </a:r>
            <a:r>
              <a:rPr lang="en-US" sz="1800" dirty="0" smtClean="0">
                <a:solidFill>
                  <a:srgbClr val="FFFF00"/>
                </a:solidFill>
              </a:rPr>
              <a:t>SIRS</a:t>
            </a:r>
            <a:r>
              <a:rPr lang="en-US" sz="1800" dirty="0" smtClean="0"/>
              <a:t> response results in </a:t>
            </a:r>
            <a:r>
              <a:rPr lang="en-US" sz="1800" dirty="0" smtClean="0">
                <a:solidFill>
                  <a:srgbClr val="FFFF00"/>
                </a:solidFill>
              </a:rPr>
              <a:t>consumptive coagulopathy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sz="1800" dirty="0" smtClean="0"/>
              <a:t>Induced </a:t>
            </a:r>
            <a:r>
              <a:rPr lang="en-US" sz="1800" dirty="0" smtClean="0">
                <a:solidFill>
                  <a:srgbClr val="FFFF00"/>
                </a:solidFill>
              </a:rPr>
              <a:t>hypothermia</a:t>
            </a:r>
            <a:r>
              <a:rPr lang="en-US" sz="1800" dirty="0" smtClean="0"/>
              <a:t> interferes with normal coagulation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sz="1800" dirty="0" smtClean="0"/>
              <a:t>Crystalloids used to prime the CPB circuit results in </a:t>
            </a:r>
            <a:r>
              <a:rPr lang="en-US" sz="1800" dirty="0" err="1" smtClean="0">
                <a:solidFill>
                  <a:srgbClr val="FFFF00"/>
                </a:solidFill>
              </a:rPr>
              <a:t>dilutional</a:t>
            </a:r>
            <a:r>
              <a:rPr lang="en-US" sz="1800" dirty="0" smtClean="0">
                <a:solidFill>
                  <a:srgbClr val="FFFF00"/>
                </a:solidFill>
              </a:rPr>
              <a:t> coagulopathy and anemia</a:t>
            </a:r>
          </a:p>
          <a:p>
            <a:pPr marL="1771650" lvl="3" indent="-514350">
              <a:buFont typeface="+mj-lt"/>
              <a:buAutoNum type="romanLcPeriod"/>
            </a:pPr>
            <a:endParaRPr lang="en-US" sz="1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31484" y="6443407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  <a:endParaRPr lang="en-US" altLang="en-US" sz="1400" dirty="0"/>
          </a:p>
        </p:txBody>
      </p:sp>
      <p:pic>
        <p:nvPicPr>
          <p:cNvPr id="11270" name="Picture 6" descr="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218" y="2595716"/>
            <a:ext cx="2752957" cy="15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4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72" y="1002891"/>
            <a:ext cx="8592472" cy="5418245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 smtClean="0">
                <a:solidFill>
                  <a:srgbClr val="FFFF00"/>
                </a:solidFill>
              </a:rPr>
              <a:t>Total Body Volume Overload</a:t>
            </a:r>
          </a:p>
          <a:p>
            <a:pPr lvl="2"/>
            <a:r>
              <a:rPr lang="en-US" sz="1800" dirty="0" smtClean="0"/>
              <a:t>Presentation: Pulmonary edema, RV Overload</a:t>
            </a:r>
          </a:p>
          <a:p>
            <a:pPr lvl="2"/>
            <a:r>
              <a:rPr lang="en-US" sz="1800" dirty="0" smtClean="0"/>
              <a:t>Causes: </a:t>
            </a:r>
          </a:p>
          <a:p>
            <a:pPr marL="1771650" lvl="3" indent="-400050">
              <a:buFont typeface="+mj-lt"/>
              <a:buAutoNum type="romanLcPeriod"/>
            </a:pPr>
            <a:r>
              <a:rPr lang="en-US" sz="1800" dirty="0" smtClean="0"/>
              <a:t>A direct result of </a:t>
            </a:r>
            <a:r>
              <a:rPr lang="en-US" sz="1800" dirty="0" smtClean="0">
                <a:solidFill>
                  <a:srgbClr val="FFFF00"/>
                </a:solidFill>
              </a:rPr>
              <a:t>crystalloid priming of the CPB circuit</a:t>
            </a:r>
          </a:p>
          <a:p>
            <a:pPr marL="1771650" lvl="3" indent="-400050">
              <a:buFont typeface="+mj-lt"/>
              <a:buAutoNum type="romanLcPeriod"/>
            </a:pPr>
            <a:r>
              <a:rPr lang="en-US" sz="1800" dirty="0">
                <a:solidFill>
                  <a:srgbClr val="FFFF00"/>
                </a:solidFill>
              </a:rPr>
              <a:t>O</a:t>
            </a:r>
            <a:r>
              <a:rPr lang="en-US" sz="1800" dirty="0" smtClean="0">
                <a:solidFill>
                  <a:srgbClr val="FFFF00"/>
                </a:solidFill>
              </a:rPr>
              <a:t>ngoing volume requirements </a:t>
            </a:r>
            <a:r>
              <a:rPr lang="en-US" sz="1800" dirty="0" smtClean="0"/>
              <a:t>due to vasodilation and endothelial leak while on CPB</a:t>
            </a:r>
            <a:endParaRPr lang="en-US" sz="1800" dirty="0"/>
          </a:p>
          <a:p>
            <a:pPr marL="1771650" lvl="3" indent="-400050">
              <a:buFont typeface="+mj-lt"/>
              <a:buAutoNum type="romanLcPeriod"/>
            </a:pPr>
            <a:endParaRPr lang="en-US" sz="1800" dirty="0" smtClean="0"/>
          </a:p>
          <a:p>
            <a:pPr marL="514350" indent="-400050">
              <a:buFont typeface="+mj-lt"/>
              <a:buAutoNum type="arabicPeriod" startAt="3"/>
            </a:pPr>
            <a:r>
              <a:rPr lang="en-US" dirty="0" smtClean="0">
                <a:solidFill>
                  <a:srgbClr val="FFFF00"/>
                </a:solidFill>
              </a:rPr>
              <a:t>Vascular Injury at Cannulation Sites</a:t>
            </a:r>
          </a:p>
          <a:p>
            <a:pPr marL="1314450" lvl="2" indent="-400050"/>
            <a:r>
              <a:rPr lang="en-US" sz="1800" dirty="0" smtClean="0"/>
              <a:t>Presentation: Femoral/aortic dissections, hematomas, impaired distal perfusion, right atrial cannulation sites can be foci of atrial arrhythmias</a:t>
            </a:r>
          </a:p>
          <a:p>
            <a:pPr marL="1314450" lvl="2" indent="-400050"/>
            <a:r>
              <a:rPr lang="en-US" sz="1800" dirty="0" smtClean="0"/>
              <a:t>Causes: Direct cannulation during CPB and shearing forces</a:t>
            </a:r>
          </a:p>
          <a:p>
            <a:pPr marL="514350" indent="-400050"/>
            <a:endParaRPr lang="en-US" sz="1800" dirty="0" smtClean="0"/>
          </a:p>
          <a:p>
            <a:pPr marL="514350" indent="-400050">
              <a:buFont typeface="+mj-lt"/>
              <a:buAutoNum type="arabicPeriod" startAt="5"/>
            </a:pPr>
            <a:r>
              <a:rPr lang="en-US" dirty="0" err="1" smtClean="0">
                <a:solidFill>
                  <a:srgbClr val="FFFF00"/>
                </a:solidFill>
              </a:rPr>
              <a:t>Atheroemboli</a:t>
            </a:r>
            <a:r>
              <a:rPr lang="en-US" dirty="0" smtClean="0">
                <a:solidFill>
                  <a:srgbClr val="FFFF00"/>
                </a:solidFill>
              </a:rPr>
              <a:t> / Embolic Phenomenon</a:t>
            </a:r>
          </a:p>
          <a:p>
            <a:pPr marL="1314450" lvl="2" indent="-400050"/>
            <a:r>
              <a:rPr lang="en-US" sz="1800" dirty="0" smtClean="0"/>
              <a:t>Presentation: Strokes, </a:t>
            </a:r>
            <a:r>
              <a:rPr lang="en-US" sz="1800" dirty="0"/>
              <a:t>p</a:t>
            </a:r>
            <a:r>
              <a:rPr lang="en-US" sz="1800" dirty="0" smtClean="0"/>
              <a:t>eripheral embolic/end organ damage</a:t>
            </a:r>
          </a:p>
          <a:p>
            <a:pPr marL="1314450" lvl="2" indent="-400050"/>
            <a:r>
              <a:rPr lang="en-US" sz="1800" dirty="0" smtClean="0"/>
              <a:t>Causes: </a:t>
            </a:r>
            <a:r>
              <a:rPr lang="en-US" sz="1800" dirty="0" smtClean="0">
                <a:solidFill>
                  <a:srgbClr val="FFFF00"/>
                </a:solidFill>
              </a:rPr>
              <a:t>Aortic cross clamping and aortic cannulation</a:t>
            </a:r>
          </a:p>
          <a:p>
            <a:pPr marL="1314450" lvl="2" indent="-400050"/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752" y="239561"/>
            <a:ext cx="8754703" cy="58993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DIRECT CONSEQUENCES FROM CPB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531484" y="6443407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3010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72" y="1504335"/>
            <a:ext cx="8592472" cy="4975793"/>
          </a:xfrm>
        </p:spPr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US" dirty="0" smtClean="0">
                <a:solidFill>
                  <a:srgbClr val="FFFF00"/>
                </a:solidFill>
              </a:rPr>
              <a:t>Conduction Abnormalities / Myocardial Dysfunction</a:t>
            </a:r>
          </a:p>
          <a:p>
            <a:pPr lvl="2"/>
            <a:r>
              <a:rPr lang="en-US" sz="1800" dirty="0" smtClean="0"/>
              <a:t>Presentation: Heart blocks, arrhythmias</a:t>
            </a:r>
          </a:p>
          <a:p>
            <a:pPr lvl="2"/>
            <a:r>
              <a:rPr lang="en-US" sz="1800" dirty="0" smtClean="0"/>
              <a:t>Causes: </a:t>
            </a:r>
            <a:r>
              <a:rPr lang="en-US" sz="1800" dirty="0" smtClean="0">
                <a:solidFill>
                  <a:srgbClr val="FFFF00"/>
                </a:solidFill>
              </a:rPr>
              <a:t>Inadequate </a:t>
            </a:r>
            <a:r>
              <a:rPr lang="en-US" sz="1800" dirty="0" err="1" smtClean="0">
                <a:solidFill>
                  <a:srgbClr val="FFFF00"/>
                </a:solidFill>
              </a:rPr>
              <a:t>cardioplegia</a:t>
            </a:r>
            <a:r>
              <a:rPr lang="en-US" sz="1800" dirty="0" smtClean="0">
                <a:solidFill>
                  <a:srgbClr val="FFFF00"/>
                </a:solidFill>
              </a:rPr>
              <a:t> (+ </a:t>
            </a:r>
            <a:r>
              <a:rPr lang="en-US" sz="1800" dirty="0">
                <a:solidFill>
                  <a:srgbClr val="FFFF00"/>
                </a:solidFill>
              </a:rPr>
              <a:t>long cross clamp/bypass </a:t>
            </a:r>
            <a:r>
              <a:rPr lang="en-US" sz="1800" dirty="0" smtClean="0">
                <a:solidFill>
                  <a:srgbClr val="FFFF00"/>
                </a:solidFill>
              </a:rPr>
              <a:t>times)</a:t>
            </a:r>
            <a:endParaRPr lang="en-US" sz="1800" dirty="0">
              <a:solidFill>
                <a:srgbClr val="FFFF00"/>
              </a:solidFill>
            </a:endParaRPr>
          </a:p>
          <a:p>
            <a:pPr marL="914400" lvl="2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resulting in cardiac myocardial ischemia, </a:t>
            </a:r>
            <a:endParaRPr lang="en-US" sz="1800" dirty="0"/>
          </a:p>
          <a:p>
            <a:pPr marL="1314450" lvl="2" indent="-400050"/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1545" y="213754"/>
            <a:ext cx="8754703" cy="71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</a:rPr>
              <a:t>DIRECT </a:t>
            </a:r>
            <a:r>
              <a:rPr lang="en-US" b="1" dirty="0">
                <a:solidFill>
                  <a:srgbClr val="FFFF00"/>
                </a:solidFill>
              </a:rPr>
              <a:t>CONSEQUENCES</a:t>
            </a:r>
            <a:r>
              <a:rPr lang="en-US" b="1" kern="0" dirty="0" smtClean="0">
                <a:solidFill>
                  <a:srgbClr val="FFFF00"/>
                </a:solidFill>
              </a:rPr>
              <a:t> FROM CPB</a:t>
            </a:r>
            <a:endParaRPr lang="en-US" b="1" kern="0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655309" y="6444223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  <a:endParaRPr lang="en-US" alt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265472" y="3199992"/>
            <a:ext cx="8592472" cy="6050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ANTICIPATION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5472" y="4086389"/>
            <a:ext cx="8592472" cy="6172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bg2"/>
                </a:solidFill>
              </a:rPr>
              <a:t>EARLY RECOGNITION</a:t>
            </a:r>
            <a:endParaRPr lang="en-US" sz="2400" dirty="0" smtClean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5472" y="4934557"/>
            <a:ext cx="8592472" cy="6172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EARLY TREATMENT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472" y="5723066"/>
            <a:ext cx="8592472" cy="6172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IMPROVED OUTCOMES</a:t>
            </a:r>
          </a:p>
        </p:txBody>
      </p:sp>
    </p:spTree>
    <p:extLst>
      <p:ext uri="{BB962C8B-B14F-4D97-AF65-F5344CB8AC3E}">
        <p14:creationId xmlns:p14="http://schemas.microsoft.com/office/powerpoint/2010/main" val="18070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404" y="2743198"/>
            <a:ext cx="6316662" cy="1076632"/>
          </a:xfrm>
        </p:spPr>
        <p:txBody>
          <a:bodyPr/>
          <a:lstStyle/>
          <a:p>
            <a:pPr algn="ctr"/>
            <a:r>
              <a:rPr lang="en-US" b="1" dirty="0" smtClean="0"/>
              <a:t>ADMISSION TO THE ICU AND TRANSFER OF CARE</a:t>
            </a:r>
            <a:endParaRPr lang="en-US" b="1" dirty="0"/>
          </a:p>
        </p:txBody>
      </p:sp>
      <p:pic>
        <p:nvPicPr>
          <p:cNvPr id="14338" name="Picture 2" descr="mage result for JOHN WHITMAN AND CARDIAC SURGICAL CRITICAL CAR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9419" y="4049336"/>
            <a:ext cx="2495293" cy="24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mage result for TRANSFER OF CARE FROM OR TO IC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13" y="206478"/>
            <a:ext cx="1504335" cy="22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mage result for TRANSFER OF CARE FROM OR TO I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1148" y="234909"/>
            <a:ext cx="3424388" cy="22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mage result for TRANSFER OF CARE FROM OR TO ICU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543" y="4049336"/>
            <a:ext cx="2168627" cy="249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mage result for CARDIAC SURGICAL PATIENT GOING TO IC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5646" y="234909"/>
            <a:ext cx="2416070" cy="226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mage result for Multidisciplinary rounds in SICU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0871" y="4049336"/>
            <a:ext cx="3744214" cy="249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32" y="200898"/>
            <a:ext cx="8450827" cy="50702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ADMISSION / TRANSFER TO THE ICU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484" y="852406"/>
            <a:ext cx="8849031" cy="5695879"/>
          </a:xfrm>
        </p:spPr>
        <p:txBody>
          <a:bodyPr/>
          <a:lstStyle/>
          <a:p>
            <a:r>
              <a:rPr lang="en-US" dirty="0" smtClean="0"/>
              <a:t>Formal handover of information from the surgical / anesthesia teams to the ICU team is REQUIRED</a:t>
            </a:r>
          </a:p>
          <a:p>
            <a:endParaRPr lang="en-US" sz="1000" dirty="0"/>
          </a:p>
          <a:p>
            <a:r>
              <a:rPr lang="en-US" dirty="0" smtClean="0">
                <a:solidFill>
                  <a:srgbClr val="FFFF00"/>
                </a:solidFill>
              </a:rPr>
              <a:t>Key Components of Presentation / Hand-Off: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100" dirty="0"/>
              <a:t>I</a:t>
            </a:r>
            <a:r>
              <a:rPr lang="en-US" sz="2100" dirty="0" smtClean="0"/>
              <a:t>ndications for surgery, type of surgery, </a:t>
            </a:r>
            <a:r>
              <a:rPr lang="en-US" sz="2100" dirty="0"/>
              <a:t>Notable events </a:t>
            </a:r>
            <a:r>
              <a:rPr lang="en-US" sz="2100" dirty="0" smtClean="0"/>
              <a:t>in OR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100" dirty="0" smtClean="0"/>
              <a:t>CPB time, cross clamp time, TEE results at end of case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100" dirty="0" smtClean="0"/>
              <a:t>Amount of blood products given</a:t>
            </a:r>
            <a:endParaRPr lang="en-US" sz="2100" dirty="0"/>
          </a:p>
          <a:p>
            <a:pPr marL="857250" lvl="1" indent="-457200">
              <a:buFont typeface="+mj-lt"/>
              <a:buAutoNum type="arabicPeriod"/>
            </a:pPr>
            <a:r>
              <a:rPr lang="en-US" sz="2100" dirty="0" smtClean="0"/>
              <a:t>Hemodynamic values at the end of the case (CVP, Swan #s)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100" dirty="0" smtClean="0"/>
              <a:t>Temporary </a:t>
            </a:r>
            <a:r>
              <a:rPr lang="en-US" sz="2100" dirty="0" err="1" smtClean="0"/>
              <a:t>Epicardial</a:t>
            </a:r>
            <a:r>
              <a:rPr lang="en-US" sz="2100" dirty="0" smtClean="0"/>
              <a:t> Pacemaker Variables (settings, thresholds)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100" dirty="0" smtClean="0"/>
              <a:t>Current temperature and whether paralytics were reversed?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100" dirty="0" smtClean="0"/>
              <a:t>Current Ventilator Settings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100" dirty="0" smtClean="0"/>
              <a:t>Lab values at the end of the case and whether replaced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100" dirty="0" smtClean="0"/>
              <a:t>Plans for weaning off Inotropes/</a:t>
            </a:r>
            <a:r>
              <a:rPr lang="en-US" sz="2100" dirty="0" err="1" smtClean="0"/>
              <a:t>Pressors</a:t>
            </a:r>
            <a:endParaRPr lang="en-US" sz="2100" dirty="0" smtClean="0"/>
          </a:p>
          <a:p>
            <a:pPr marL="857250" lvl="1" indent="-457200">
              <a:buFont typeface="+mj-lt"/>
              <a:buAutoNum type="arabicPeriod"/>
            </a:pPr>
            <a:r>
              <a:rPr lang="en-US" sz="2100" dirty="0" smtClean="0"/>
              <a:t>Goal hemodynamic parameters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100" dirty="0" smtClean="0"/>
              <a:t>Any special plans, deviating from “standard fast track course”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9" y="6517289"/>
            <a:ext cx="5206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Johns Hopkins University Cardiac Surgical Hand-off Check-List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677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16" y="1231490"/>
            <a:ext cx="8450827" cy="5272549"/>
          </a:xfrm>
        </p:spPr>
        <p:txBody>
          <a:bodyPr/>
          <a:lstStyle/>
          <a:p>
            <a:r>
              <a:rPr lang="en-US" dirty="0" smtClean="0"/>
              <a:t>The ICU team should have the opportunity to ask questions of both the surgical and anesthesia teams.</a:t>
            </a:r>
          </a:p>
          <a:p>
            <a:endParaRPr lang="en-US" dirty="0"/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Formal hand-offs have been shown to: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/>
              <a:t>D</a:t>
            </a:r>
            <a:r>
              <a:rPr lang="en-US" dirty="0" smtClean="0"/>
              <a:t>ecrease critical omissions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 smtClean="0"/>
              <a:t>Decrease time on ventilator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 smtClean="0"/>
              <a:t>Decrease unplanned </a:t>
            </a:r>
            <a:r>
              <a:rPr lang="en-US" dirty="0" err="1" smtClean="0"/>
              <a:t>extubations</a:t>
            </a:r>
            <a:endParaRPr lang="en-US" dirty="0" smtClean="0"/>
          </a:p>
          <a:p>
            <a:pPr marL="1257300" lvl="2" indent="-457200">
              <a:buFont typeface="+mj-lt"/>
              <a:buAutoNum type="arabicPeriod"/>
            </a:pPr>
            <a:r>
              <a:rPr lang="en-US" dirty="0" smtClean="0"/>
              <a:t>Decrease in overall post-operative complications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 smtClean="0"/>
              <a:t>Improved 24-hour patient outcomes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 smtClean="0"/>
              <a:t>Improved perceived team work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6884" y="274638"/>
            <a:ext cx="8450827" cy="50702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ADMISSION / TRANSFER TO THE ICU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487238" y="6242429"/>
            <a:ext cx="24886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Agarwal et al. CCM (2012)</a:t>
            </a:r>
            <a:endParaRPr lang="en-US" altLang="en-US" sz="1400" dirty="0"/>
          </a:p>
        </p:txBody>
      </p:sp>
      <p:pic>
        <p:nvPicPr>
          <p:cNvPr id="15364" name="Picture 4" descr="mage result for Hand-of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6833" y="2881655"/>
            <a:ext cx="2437941" cy="162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127" y="2814865"/>
            <a:ext cx="7412603" cy="1150376"/>
          </a:xfrm>
        </p:spPr>
        <p:txBody>
          <a:bodyPr/>
          <a:lstStyle/>
          <a:p>
            <a:pPr algn="ctr"/>
            <a:r>
              <a:rPr lang="en-US" b="1" dirty="0" smtClean="0"/>
              <a:t>ROUTINE POST-OPERATIVE CARE: THE BASICS</a:t>
            </a:r>
            <a:endParaRPr lang="en-US" b="1" dirty="0"/>
          </a:p>
        </p:txBody>
      </p:sp>
      <p:pic>
        <p:nvPicPr>
          <p:cNvPr id="16390" name="Picture 6" descr="mage result for CARDIAC SURGICAL I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63" y="254255"/>
            <a:ext cx="28575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mage result for CARDIAC SURGICAL I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2132" y="4125552"/>
            <a:ext cx="35242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mage result for ROUNDING IN ICU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8509" y="254255"/>
            <a:ext cx="448795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mage result for ROUNDING IN I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63" y="4376273"/>
            <a:ext cx="3748157" cy="162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22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68" y="1662535"/>
            <a:ext cx="8431479" cy="5225143"/>
          </a:xfrm>
        </p:spPr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Cardiac Surgical Critical Care: The Entity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Understanding Cardiopulmonary Bypass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Hand-offs &amp; Routine Post-Operative Care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endParaRPr lang="en-US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dirty="0" smtClean="0"/>
              <a:t>Procedure Specific Considerations/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   Management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dirty="0" smtClean="0"/>
              <a:t>Management of Common Complications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endParaRPr lang="en-US" sz="18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dirty="0" smtClean="0"/>
              <a:t>STS Quality/Performance Measures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40975" y="248113"/>
            <a:ext cx="8226425" cy="6953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00"/>
                </a:solidFill>
                <a:cs typeface="+mj-cs"/>
              </a:rPr>
              <a:t>OUTLINE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6549083" y="2386696"/>
            <a:ext cx="2502804" cy="617517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Foundational Knowledge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49083" y="3196015"/>
            <a:ext cx="2502804" cy="770144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The Basics 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POD#0 to Downgrade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3235451" y="3680510"/>
            <a:ext cx="546265" cy="689609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78929" y="1584993"/>
            <a:ext cx="2472958" cy="617517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Culture &amp; Psychology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78929" y="4509374"/>
            <a:ext cx="2472958" cy="611696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Advanced Details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78929" y="5510569"/>
            <a:ext cx="2472958" cy="510219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“Emergencies”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2" name="Picture 16" descr="mage result for university of texas health science center at san antoni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973" y="112891"/>
            <a:ext cx="1497926" cy="71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8368" y="1196107"/>
            <a:ext cx="1967944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88368" y="4175676"/>
            <a:ext cx="1967944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 2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78929" y="6175373"/>
            <a:ext cx="2472958" cy="474809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APPLICATION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39" y="112892"/>
            <a:ext cx="2094722" cy="71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206" y="200896"/>
            <a:ext cx="8465575" cy="560429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INITIAL STUDIES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72" y="761324"/>
            <a:ext cx="8598310" cy="5934443"/>
          </a:xfrm>
        </p:spPr>
        <p:txBody>
          <a:bodyPr/>
          <a:lstStyle/>
          <a:p>
            <a:pPr lvl="2"/>
            <a:endParaRPr lang="en-US" sz="1200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Full set of Labs </a:t>
            </a:r>
          </a:p>
          <a:p>
            <a:pPr lvl="1"/>
            <a:r>
              <a:rPr lang="en-US" sz="2000" dirty="0" smtClean="0"/>
              <a:t>CMP, CBC with diff, Calcium, Mg, P, ABG, glucose, lactic acid, </a:t>
            </a:r>
            <a:r>
              <a:rPr lang="en-US" sz="2000" dirty="0" err="1" smtClean="0"/>
              <a:t>Coag’s</a:t>
            </a:r>
            <a:r>
              <a:rPr lang="en-US" sz="2000" dirty="0" smtClean="0"/>
              <a:t>, mixed venous blood gas (or mixed central venous)</a:t>
            </a:r>
          </a:p>
          <a:p>
            <a:pPr lvl="1"/>
            <a:r>
              <a:rPr lang="en-US" sz="2000" dirty="0" smtClean="0"/>
              <a:t>Obtain daily and replace as needed</a:t>
            </a:r>
          </a:p>
          <a:p>
            <a:pPr lvl="1"/>
            <a:endParaRPr lang="en-US" sz="1200" dirty="0"/>
          </a:p>
          <a:p>
            <a:r>
              <a:rPr lang="en-US" dirty="0" smtClean="0">
                <a:solidFill>
                  <a:srgbClr val="FFFF00"/>
                </a:solidFill>
              </a:rPr>
              <a:t>Troponin Levels:</a:t>
            </a:r>
          </a:p>
          <a:p>
            <a:pPr lvl="1"/>
            <a:r>
              <a:rPr lang="en-US" sz="2000" dirty="0" smtClean="0"/>
              <a:t>Immediate postoperative levels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NOT CLINICALLY USEFUL</a:t>
            </a:r>
          </a:p>
          <a:p>
            <a:pPr lvl="1"/>
            <a:r>
              <a:rPr lang="en-US" sz="2000" dirty="0" smtClean="0"/>
              <a:t>Persistent elevation 24-hours post-op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     CARDIAC MORTALITY</a:t>
            </a:r>
          </a:p>
          <a:p>
            <a:endParaRPr lang="en-US" sz="1200" dirty="0"/>
          </a:p>
          <a:p>
            <a:r>
              <a:rPr lang="en-US" dirty="0" smtClean="0">
                <a:solidFill>
                  <a:srgbClr val="FFFF00"/>
                </a:solidFill>
              </a:rPr>
              <a:t>12-Lead EKG </a:t>
            </a:r>
          </a:p>
          <a:p>
            <a:pPr lvl="2"/>
            <a:r>
              <a:rPr lang="en-US" sz="2000" dirty="0" smtClean="0"/>
              <a:t>Obtain baseline &amp; daily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changes on POD#1 may be useful</a:t>
            </a:r>
          </a:p>
          <a:p>
            <a:pPr lvl="2"/>
            <a:r>
              <a:rPr lang="en-US" sz="2000" dirty="0" smtClean="0"/>
              <a:t>ST Changes are not clinically useful in the early post-op period!!!</a:t>
            </a:r>
          </a:p>
          <a:p>
            <a:pPr lvl="2"/>
            <a:r>
              <a:rPr lang="en-US" sz="2000" dirty="0" smtClean="0"/>
              <a:t>New q-waves</a:t>
            </a:r>
          </a:p>
          <a:p>
            <a:pPr lvl="3"/>
            <a:r>
              <a:rPr lang="en-US" sz="2000" dirty="0"/>
              <a:t>S</a:t>
            </a:r>
            <a:r>
              <a:rPr lang="en-US" sz="2000" dirty="0" smtClean="0"/>
              <a:t>ign of a Perioperative MI</a:t>
            </a:r>
          </a:p>
          <a:p>
            <a:pPr lvl="3"/>
            <a:r>
              <a:rPr lang="en-US" sz="2000" dirty="0" smtClean="0"/>
              <a:t>Predictive of </a:t>
            </a:r>
            <a:r>
              <a:rPr lang="en-US" sz="2000" dirty="0"/>
              <a:t>m</a:t>
            </a:r>
            <a:r>
              <a:rPr lang="en-US" sz="2000" dirty="0" smtClean="0"/>
              <a:t>ortality if coupled with a new rise in troponins</a:t>
            </a:r>
          </a:p>
          <a:p>
            <a:pPr lvl="2"/>
            <a:r>
              <a:rPr lang="en-US" sz="2000" dirty="0" smtClean="0"/>
              <a:t>Detection of new conduction abnormalities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Up Arrow 3"/>
          <p:cNvSpPr/>
          <p:nvPr/>
        </p:nvSpPr>
        <p:spPr>
          <a:xfrm>
            <a:off x="5663381" y="3560344"/>
            <a:ext cx="280219" cy="265471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951028" y="908348"/>
            <a:ext cx="24886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 smtClean="0"/>
              <a:t>Stephens et al. CCM (2015)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0425" y="2864719"/>
            <a:ext cx="4409768" cy="2654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CLINICAL CONTEXT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0425" y="4279752"/>
            <a:ext cx="4409768" cy="2654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CLINICAL CONTEXT</a:t>
            </a: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10" name="Picture 16" descr="mage result for university of texas health science center at san antoni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6112" y="174343"/>
            <a:ext cx="589901" cy="28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508" y="119323"/>
            <a:ext cx="1242505" cy="72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mage result for starting lin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974" y="119322"/>
            <a:ext cx="964768" cy="72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4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839" y="595914"/>
            <a:ext cx="8465575" cy="610261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MONITORING AND INITIAL STUDIES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72" y="2053087"/>
            <a:ext cx="8598310" cy="448044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Chest Radiographs</a:t>
            </a:r>
          </a:p>
          <a:p>
            <a:pPr lvl="2"/>
            <a:r>
              <a:rPr lang="en-US" sz="2200" dirty="0" smtClean="0"/>
              <a:t>Upon admission to ICU</a:t>
            </a:r>
          </a:p>
          <a:p>
            <a:pPr lvl="3"/>
            <a:r>
              <a:rPr lang="en-US" sz="2200" dirty="0" smtClean="0"/>
              <a:t>Exclude PTX/</a:t>
            </a:r>
            <a:r>
              <a:rPr lang="en-US" sz="2200" dirty="0" err="1" smtClean="0"/>
              <a:t>Hemothorax</a:t>
            </a:r>
            <a:endParaRPr lang="en-US" sz="2200" dirty="0" smtClean="0"/>
          </a:p>
          <a:p>
            <a:pPr lvl="3"/>
            <a:r>
              <a:rPr lang="en-US" sz="2200" dirty="0" smtClean="0"/>
              <a:t>Verify placement of lines, tubes, devices</a:t>
            </a:r>
          </a:p>
          <a:p>
            <a:pPr lvl="2"/>
            <a:r>
              <a:rPr lang="en-US" sz="2200" dirty="0"/>
              <a:t>R</a:t>
            </a:r>
            <a:r>
              <a:rPr lang="en-US" sz="2200" dirty="0" smtClean="0"/>
              <a:t>outine CXRs after POD#1 are not indicated</a:t>
            </a:r>
          </a:p>
          <a:p>
            <a:endParaRPr lang="en-US" sz="2000" dirty="0" smtClean="0"/>
          </a:p>
          <a:p>
            <a:pPr lvl="2"/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655309" y="6379647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</p:txBody>
      </p:sp>
    </p:spTree>
    <p:extLst>
      <p:ext uri="{BB962C8B-B14F-4D97-AF65-F5344CB8AC3E}">
        <p14:creationId xmlns:p14="http://schemas.microsoft.com/office/powerpoint/2010/main" val="88009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162232"/>
            <a:ext cx="8318091" cy="58993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HEMODYNAMIC MANAGEMENT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53" y="1268364"/>
            <a:ext cx="8318090" cy="511769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to Expect: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Hemodynamic lability</a:t>
            </a:r>
          </a:p>
          <a:p>
            <a:pPr lvl="2"/>
            <a:r>
              <a:rPr lang="en-US" sz="2000" dirty="0" smtClean="0"/>
              <a:t>Post-Op myocardial dysfunction, decreased ventricular compliance, intravascular hypovolemia, vasodilation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Follow Trends</a:t>
            </a:r>
            <a:r>
              <a:rPr lang="en-US" dirty="0">
                <a:solidFill>
                  <a:srgbClr val="FFFF00"/>
                </a:solidFill>
              </a:rPr>
              <a:t>! </a:t>
            </a:r>
          </a:p>
          <a:p>
            <a:pPr marL="1028700" lvl="1" indent="-514350"/>
            <a:r>
              <a:rPr lang="en-US" sz="2000" dirty="0" smtClean="0"/>
              <a:t>Bleeding (chest tube output)</a:t>
            </a:r>
            <a:endParaRPr lang="en-US" sz="2000" dirty="0"/>
          </a:p>
          <a:p>
            <a:pPr marL="1028700" lvl="1" indent="-514350"/>
            <a:r>
              <a:rPr lang="en-US" sz="2000" dirty="0"/>
              <a:t>Hemodynamic </a:t>
            </a:r>
            <a:r>
              <a:rPr lang="en-US" sz="2000" dirty="0" smtClean="0"/>
              <a:t>Values: CVP, Urine output, PAP’s, MAP’s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dirty="0" smtClean="0">
                <a:solidFill>
                  <a:srgbClr val="FFFF00"/>
                </a:solidFill>
              </a:rPr>
              <a:t>How to Manage?</a:t>
            </a:r>
          </a:p>
          <a:p>
            <a:pPr lvl="1"/>
            <a:r>
              <a:rPr lang="en-US" sz="2000" dirty="0" smtClean="0"/>
              <a:t>Appropriately manipulate the following: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Preload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Inotropic Support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Afterload</a:t>
            </a:r>
          </a:p>
          <a:p>
            <a:pPr marL="1428750" lvl="2" indent="-514350">
              <a:buFont typeface="+mj-lt"/>
              <a:buAutoNum type="romanLcPeriod"/>
            </a:pPr>
            <a:endParaRPr lang="en-US" sz="2000" dirty="0"/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655309" y="6225758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625" y="752168"/>
            <a:ext cx="8557652" cy="3687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General Principles 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162232"/>
            <a:ext cx="8318091" cy="58993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HEMODYNAMIC MANAGEMENT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477" y="1268361"/>
            <a:ext cx="8554066" cy="522093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Little data for guidance post cardiac surgery.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22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Depends on the type of surgery, physiological principles, surgeon/intensivist/”expert” experience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22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General Goals: MAP 60-90mmHg, SBP 90-140mmHg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22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>
                <a:solidFill>
                  <a:srgbClr val="FFFF00"/>
                </a:solidFill>
              </a:rPr>
              <a:t>Higher MAP goals: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dirty="0" smtClean="0"/>
              <a:t>Chronic Hypertension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dirty="0" smtClean="0"/>
              <a:t>Renal Insufficiency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2200" dirty="0" smtClean="0">
              <a:solidFill>
                <a:srgbClr val="FFFF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>
                <a:solidFill>
                  <a:srgbClr val="FFFF00"/>
                </a:solidFill>
              </a:rPr>
              <a:t>Lower MAP goals: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dirty="0" smtClean="0"/>
              <a:t>Mitral Valve Repair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dirty="0" smtClean="0"/>
              <a:t>Vulnerable Aortic Suture Lines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dirty="0" smtClean="0"/>
              <a:t>Active bleeding</a:t>
            </a:r>
            <a:endParaRPr lang="en-US" sz="2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611063" y="6301331"/>
            <a:ext cx="24886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err="1" smtClean="0"/>
              <a:t>St.Andre</a:t>
            </a:r>
            <a:r>
              <a:rPr lang="en-US" altLang="en-US" sz="1400" dirty="0" smtClean="0"/>
              <a:t> et al. CCM (2005)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625" y="752168"/>
            <a:ext cx="8557652" cy="3963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Blood Pressure Goals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6335" y="3965489"/>
            <a:ext cx="2684208" cy="1939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94323" y="4007816"/>
            <a:ext cx="24334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Poor Indicator of Systemic </a:t>
            </a:r>
            <a:r>
              <a:rPr lang="en-US" sz="2000" dirty="0">
                <a:solidFill>
                  <a:schemeClr val="bg2"/>
                </a:solidFill>
              </a:rPr>
              <a:t>P</a:t>
            </a:r>
            <a:r>
              <a:rPr lang="en-US" sz="2000" dirty="0" smtClean="0">
                <a:solidFill>
                  <a:schemeClr val="bg2"/>
                </a:solidFill>
              </a:rPr>
              <a:t>erfusion </a:t>
            </a:r>
          </a:p>
          <a:p>
            <a:pPr algn="ctr"/>
            <a:endParaRPr lang="en-US" sz="2000" dirty="0" smtClean="0">
              <a:solidFill>
                <a:schemeClr val="bg2"/>
              </a:solidFill>
            </a:endParaRPr>
          </a:p>
          <a:p>
            <a:pPr algn="ctr"/>
            <a:endParaRPr lang="en-US" sz="2000" dirty="0">
              <a:solidFill>
                <a:schemeClr val="bg2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Do not use as sole hemodynamic goal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307826" y="4773477"/>
            <a:ext cx="286343" cy="449451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4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162232"/>
            <a:ext cx="8318091" cy="58993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HEMODYNAMIC MANAGEMENT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53" y="1268364"/>
            <a:ext cx="8318090" cy="5117690"/>
          </a:xfrm>
        </p:spPr>
        <p:txBody>
          <a:bodyPr/>
          <a:lstStyle/>
          <a:p>
            <a:pPr marL="1428750" lvl="2" indent="-514350">
              <a:buFont typeface="+mj-lt"/>
              <a:buAutoNum type="romanLcPeriod"/>
            </a:pPr>
            <a:endParaRPr lang="en-US" sz="2000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625" y="752168"/>
            <a:ext cx="8557652" cy="3709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Pre-Load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730" y="1434246"/>
            <a:ext cx="8701547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Adequate preload is key to optimal cardiac function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Determining Fluid </a:t>
            </a:r>
            <a:r>
              <a:rPr lang="en-US" sz="2400" dirty="0">
                <a:solidFill>
                  <a:srgbClr val="FFFF00"/>
                </a:solidFill>
              </a:rPr>
              <a:t>R</a:t>
            </a:r>
            <a:r>
              <a:rPr lang="en-US" sz="2400" dirty="0" smtClean="0">
                <a:solidFill>
                  <a:srgbClr val="FFFF00"/>
                </a:solidFill>
              </a:rPr>
              <a:t>esponsiveness after Cardiac Surgery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100" dirty="0" smtClean="0"/>
              <a:t>No data to support a single method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100" dirty="0" smtClean="0"/>
              <a:t>Even dynamic approaches are inaccurate here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100" dirty="0" smtClean="0"/>
              <a:t>Clinical judgement based on multiple hemodynamic parameters + TTE is recommended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Role of ‘Central Venous Pressure’ (CVP)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100" dirty="0" smtClean="0"/>
              <a:t>Static values are not good predictors of RV overload or “Dry”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100" dirty="0" smtClean="0"/>
              <a:t>Decreasing or Increasing </a:t>
            </a:r>
            <a:r>
              <a:rPr lang="en-US" sz="2100" dirty="0" smtClean="0">
                <a:solidFill>
                  <a:srgbClr val="FFFF00"/>
                </a:solidFill>
              </a:rPr>
              <a:t>trends</a:t>
            </a:r>
            <a:r>
              <a:rPr lang="en-US" sz="2100" dirty="0" smtClean="0"/>
              <a:t> provide some insight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sz="2100" dirty="0" smtClean="0">
                <a:solidFill>
                  <a:srgbClr val="FFFF00"/>
                </a:solidFill>
              </a:rPr>
              <a:t>Utility in Cardiac Surgical Patients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100" dirty="0" smtClean="0"/>
              <a:t>Increasing trends in CVP + Hypotension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sz="2100" dirty="0"/>
              <a:t>S</a:t>
            </a:r>
            <a:r>
              <a:rPr lang="en-US" sz="2100" dirty="0" smtClean="0"/>
              <a:t>ign of RV overload </a:t>
            </a:r>
            <a:r>
              <a:rPr lang="en-US" sz="2100" dirty="0" smtClean="0">
                <a:sym typeface="Wingdings"/>
              </a:rPr>
              <a:t> May need Diuresis or </a:t>
            </a:r>
            <a:r>
              <a:rPr lang="en-US" sz="2100" dirty="0" err="1" smtClean="0">
                <a:sym typeface="Wingdings"/>
              </a:rPr>
              <a:t>Inotropy</a:t>
            </a:r>
            <a:endParaRPr lang="en-US" sz="2100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09256" y="6332206"/>
            <a:ext cx="1959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err="1" smtClean="0"/>
              <a:t>Trof</a:t>
            </a:r>
            <a:r>
              <a:rPr lang="en-US" altLang="en-US" sz="800" dirty="0" smtClean="0"/>
              <a:t> et al. CCM (2001)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err="1" smtClean="0"/>
              <a:t>Breukers</a:t>
            </a:r>
            <a:r>
              <a:rPr lang="en-US" altLang="en-US" sz="800" dirty="0" smtClean="0"/>
              <a:t> et al. EJCS (2009)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Potter et al. J </a:t>
            </a:r>
            <a:r>
              <a:rPr lang="en-US" altLang="en-US" sz="800" dirty="0" err="1" smtClean="0"/>
              <a:t>Crit</a:t>
            </a:r>
            <a:r>
              <a:rPr lang="en-US" altLang="en-US" sz="800" dirty="0" smtClean="0"/>
              <a:t> Care (2013)</a:t>
            </a:r>
          </a:p>
        </p:txBody>
      </p:sp>
    </p:spTree>
    <p:extLst>
      <p:ext uri="{BB962C8B-B14F-4D97-AF65-F5344CB8AC3E}">
        <p14:creationId xmlns:p14="http://schemas.microsoft.com/office/powerpoint/2010/main" val="18329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162232"/>
            <a:ext cx="8318091" cy="58993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HEMODYNAMIC MANAGEMENT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53" y="1268364"/>
            <a:ext cx="8318090" cy="5117690"/>
          </a:xfrm>
        </p:spPr>
        <p:txBody>
          <a:bodyPr/>
          <a:lstStyle/>
          <a:p>
            <a:pPr marL="1428750" lvl="2" indent="-514350">
              <a:buFont typeface="+mj-lt"/>
              <a:buAutoNum type="romanLcPeriod"/>
            </a:pPr>
            <a:endParaRPr lang="en-US" sz="2000" dirty="0"/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22576" y="6172544"/>
            <a:ext cx="24886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err="1" smtClean="0"/>
              <a:t>Hajjar</a:t>
            </a:r>
            <a:r>
              <a:rPr lang="en-US" altLang="en-US" sz="1400" dirty="0" smtClean="0"/>
              <a:t> et al. JTCS (2013)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625" y="752168"/>
            <a:ext cx="8557652" cy="3280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Clinical and Laboratory Assessment of Perfusion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625" y="1670161"/>
            <a:ext cx="870154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Urine Output: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 smtClean="0"/>
              <a:t>Adequate urine output (0.5cc/kg/</a:t>
            </a:r>
            <a:r>
              <a:rPr lang="en-US" sz="2200" dirty="0" err="1" smtClean="0"/>
              <a:t>hr</a:t>
            </a:r>
            <a:r>
              <a:rPr lang="en-US" sz="2200" dirty="0" smtClean="0"/>
              <a:t>) is reassuring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 smtClean="0"/>
              <a:t>Decreased urine output may be a </a:t>
            </a:r>
            <a:r>
              <a:rPr lang="en-US" sz="2200" dirty="0" smtClean="0">
                <a:solidFill>
                  <a:srgbClr val="FFFF00"/>
                </a:solidFill>
              </a:rPr>
              <a:t>”Red-Flag” for hypo-perfusion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 smtClean="0"/>
              <a:t>Should be supplemented by objective data</a:t>
            </a:r>
          </a:p>
          <a:p>
            <a:pPr marL="1200150" lvl="2" indent="-285750">
              <a:buFont typeface="Arial" charset="0"/>
              <a:buChar char="•"/>
            </a:pPr>
            <a:endParaRPr lang="en-US" sz="2200" dirty="0" smtClean="0"/>
          </a:p>
          <a:p>
            <a:pPr marL="1200150" lvl="2" indent="-285750">
              <a:buFont typeface="Arial" charset="0"/>
              <a:buChar char="•"/>
            </a:pPr>
            <a:endParaRPr lang="en-US" sz="22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Lactate Levels: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 smtClean="0"/>
              <a:t>Minimally elevated levels (</a:t>
            </a:r>
            <a:r>
              <a:rPr lang="en-US" sz="2200" dirty="0" smtClean="0">
                <a:solidFill>
                  <a:srgbClr val="FFFF00"/>
                </a:solidFill>
              </a:rPr>
              <a:t>&gt;2 </a:t>
            </a:r>
            <a:r>
              <a:rPr lang="en-US" sz="2200" dirty="0" err="1" smtClean="0">
                <a:solidFill>
                  <a:srgbClr val="FFFF00"/>
                </a:solidFill>
              </a:rPr>
              <a:t>mmol</a:t>
            </a:r>
            <a:r>
              <a:rPr lang="en-US" sz="2200" dirty="0" smtClean="0">
                <a:solidFill>
                  <a:srgbClr val="FFFF00"/>
                </a:solidFill>
              </a:rPr>
              <a:t>/L</a:t>
            </a:r>
            <a:r>
              <a:rPr lang="en-US" sz="2200" dirty="0" smtClean="0"/>
              <a:t>)</a:t>
            </a:r>
          </a:p>
          <a:p>
            <a:pPr marL="2114550" lvl="4" indent="-285750">
              <a:buFont typeface="Arial" charset="0"/>
              <a:buChar char="•"/>
            </a:pPr>
            <a:r>
              <a:rPr lang="en-US" sz="2200" dirty="0" smtClean="0">
                <a:sym typeface="Wingdings"/>
              </a:rPr>
              <a:t>Sign of</a:t>
            </a:r>
            <a:r>
              <a:rPr lang="en-US" sz="2200" dirty="0" smtClean="0"/>
              <a:t> occult </a:t>
            </a:r>
            <a:r>
              <a:rPr lang="en-US" sz="2200" dirty="0" err="1"/>
              <a:t>h</a:t>
            </a:r>
            <a:r>
              <a:rPr lang="en-US" sz="2200" dirty="0" err="1" smtClean="0"/>
              <a:t>ypoperfusion</a:t>
            </a:r>
            <a:endParaRPr lang="en-US" sz="2200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US" sz="2200" dirty="0" smtClean="0"/>
              <a:t>Higher lactate levels (</a:t>
            </a:r>
            <a:r>
              <a:rPr lang="en-US" sz="2200" dirty="0" smtClean="0">
                <a:solidFill>
                  <a:srgbClr val="FFFF00"/>
                </a:solidFill>
              </a:rPr>
              <a:t>&gt;3-4 </a:t>
            </a:r>
            <a:r>
              <a:rPr lang="en-US" sz="2200" dirty="0" err="1" smtClean="0">
                <a:solidFill>
                  <a:srgbClr val="FFFF00"/>
                </a:solidFill>
              </a:rPr>
              <a:t>mmol</a:t>
            </a:r>
            <a:r>
              <a:rPr lang="en-US" sz="2200" dirty="0" smtClean="0">
                <a:solidFill>
                  <a:srgbClr val="FFFF00"/>
                </a:solidFill>
              </a:rPr>
              <a:t>/L</a:t>
            </a:r>
            <a:r>
              <a:rPr lang="en-US" sz="2200" dirty="0" smtClean="0"/>
              <a:t>)</a:t>
            </a:r>
          </a:p>
          <a:p>
            <a:pPr marL="2114550" lvl="4" indent="-285750">
              <a:buFont typeface="Arial" charset="0"/>
              <a:buChar char="•"/>
            </a:pPr>
            <a:r>
              <a:rPr lang="en-US" sz="2200" dirty="0" smtClean="0">
                <a:sym typeface="Wingdings"/>
              </a:rPr>
              <a:t>Predictive of major complications post-op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22117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162232"/>
            <a:ext cx="8318091" cy="58993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HEMODYNAMIC MANAGEMENT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72" y="1293901"/>
            <a:ext cx="8318090" cy="5117690"/>
          </a:xfrm>
        </p:spPr>
        <p:txBody>
          <a:bodyPr/>
          <a:lstStyle/>
          <a:p>
            <a:pPr marL="457200"/>
            <a:r>
              <a:rPr lang="en-US" dirty="0" smtClean="0">
                <a:solidFill>
                  <a:srgbClr val="FFFF00"/>
                </a:solidFill>
              </a:rPr>
              <a:t>Gold Standard for Cardiac Output Measurement</a:t>
            </a:r>
          </a:p>
          <a:p>
            <a:pPr marL="857250" lvl="1"/>
            <a:r>
              <a:rPr lang="en-US" sz="2200" dirty="0" err="1" smtClean="0"/>
              <a:t>Thermodilution</a:t>
            </a:r>
            <a:r>
              <a:rPr lang="en-US" sz="2200" dirty="0" smtClean="0"/>
              <a:t> using a Swan</a:t>
            </a:r>
          </a:p>
          <a:p>
            <a:pPr marL="457200"/>
            <a:endParaRPr lang="en-US" sz="1200" dirty="0" smtClean="0"/>
          </a:p>
          <a:p>
            <a:pPr marL="457200"/>
            <a:r>
              <a:rPr lang="en-US" dirty="0" smtClean="0">
                <a:solidFill>
                  <a:srgbClr val="FFFF00"/>
                </a:solidFill>
              </a:rPr>
              <a:t>Other Methods of Measuring Cardiac Output</a:t>
            </a:r>
          </a:p>
          <a:p>
            <a:pPr marL="1543050" lvl="2" indent="-514350">
              <a:buFont typeface="+mj-lt"/>
              <a:buAutoNum type="romanLcPeriod"/>
            </a:pPr>
            <a:r>
              <a:rPr lang="en-US" sz="2200" dirty="0" smtClean="0"/>
              <a:t>Arterial Pulse Wave-Form Analysis [e.g. </a:t>
            </a:r>
            <a:r>
              <a:rPr lang="en-US" sz="2200" dirty="0" err="1" smtClean="0"/>
              <a:t>LiDCO</a:t>
            </a:r>
            <a:r>
              <a:rPr lang="en-US" sz="2200" dirty="0" smtClean="0"/>
              <a:t>, </a:t>
            </a:r>
            <a:r>
              <a:rPr lang="en-US" sz="2200" dirty="0" err="1" smtClean="0"/>
              <a:t>Vigileo</a:t>
            </a:r>
            <a:r>
              <a:rPr lang="en-US" sz="2200" dirty="0" smtClean="0"/>
              <a:t>]</a:t>
            </a:r>
          </a:p>
          <a:p>
            <a:pPr marL="2171700" lvl="4"/>
            <a:r>
              <a:rPr lang="en-US" sz="2200" dirty="0" smtClean="0"/>
              <a:t>Inaccurate after cardiac surgery</a:t>
            </a:r>
          </a:p>
          <a:p>
            <a:pPr marL="1543050" lvl="2" indent="-514350">
              <a:buFont typeface="+mj-lt"/>
              <a:buAutoNum type="romanLcPeriod"/>
            </a:pPr>
            <a:r>
              <a:rPr lang="en-US" sz="2200" dirty="0" smtClean="0"/>
              <a:t>Mixed Venous Oxygenation (Sv02 or Scv02) &amp; Fick </a:t>
            </a:r>
          </a:p>
          <a:p>
            <a:pPr marL="2171700" lvl="4"/>
            <a:r>
              <a:rPr lang="en-US" sz="2200" dirty="0" smtClean="0"/>
              <a:t>Data is mixed as to its accuracy</a:t>
            </a:r>
          </a:p>
          <a:p>
            <a:pPr marL="2171700" lvl="4"/>
            <a:r>
              <a:rPr lang="en-US" sz="2200" dirty="0" smtClean="0"/>
              <a:t>Sv02 of &gt;60-70% is generally reassuring</a:t>
            </a:r>
          </a:p>
          <a:p>
            <a:pPr marL="457200"/>
            <a:endParaRPr lang="en-US" sz="1200" dirty="0" smtClean="0"/>
          </a:p>
          <a:p>
            <a:pPr marL="457200"/>
            <a:r>
              <a:rPr lang="en-US" sz="2200" dirty="0" smtClean="0"/>
              <a:t>A significant difference between Scv02 (IJ) and Sv02 (Swan) may predict post-operative complications!!!! --&gt; L to R Shunt </a:t>
            </a:r>
          </a:p>
          <a:p>
            <a:pPr marL="457200"/>
            <a:endParaRPr lang="en-US" sz="1200" dirty="0" smtClean="0"/>
          </a:p>
          <a:p>
            <a:pPr marL="457200"/>
            <a:r>
              <a:rPr lang="en-US" sz="2100" dirty="0" smtClean="0"/>
              <a:t>Goa</a:t>
            </a:r>
            <a:r>
              <a:rPr lang="en-US" sz="2200" dirty="0" smtClean="0"/>
              <a:t>l CI: 2.2 – 2.5 L/min/m2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655309" y="6475279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625" y="752168"/>
            <a:ext cx="8557652" cy="3834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Cardiac Output and Venous Oxygen Saturation</a:t>
            </a:r>
            <a:endParaRPr lang="en-US" sz="2000" b="1" dirty="0">
              <a:solidFill>
                <a:schemeClr val="bg2"/>
              </a:solidFill>
            </a:endParaRPr>
          </a:p>
        </p:txBody>
      </p:sp>
      <p:pic>
        <p:nvPicPr>
          <p:cNvPr id="25602" name="Picture 2" descr="mage result for swan IC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3558" y="1357589"/>
            <a:ext cx="1309719" cy="13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21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162232"/>
            <a:ext cx="8318091" cy="58993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HEMODYNAMIC MANAGEMENT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53" y="1120884"/>
            <a:ext cx="8318090" cy="5117690"/>
          </a:xfrm>
        </p:spPr>
        <p:txBody>
          <a:bodyPr/>
          <a:lstStyle/>
          <a:p>
            <a:r>
              <a:rPr lang="en-US" sz="2200" dirty="0" smtClean="0"/>
              <a:t>The most </a:t>
            </a:r>
            <a:r>
              <a:rPr lang="en-US" sz="2200" dirty="0" smtClean="0">
                <a:solidFill>
                  <a:srgbClr val="FFFF00"/>
                </a:solidFill>
              </a:rPr>
              <a:t>important</a:t>
            </a:r>
            <a:r>
              <a:rPr lang="en-US" sz="2200" dirty="0" smtClean="0"/>
              <a:t> </a:t>
            </a:r>
            <a:r>
              <a:rPr lang="en-US" sz="2200" dirty="0" err="1" smtClean="0"/>
              <a:t>hemodynamc</a:t>
            </a:r>
            <a:r>
              <a:rPr lang="en-US" sz="2200" dirty="0" smtClean="0"/>
              <a:t> intervention in the early post-operative period.</a:t>
            </a:r>
          </a:p>
          <a:p>
            <a:endParaRPr lang="en-US" sz="2200" dirty="0"/>
          </a:p>
          <a:p>
            <a:r>
              <a:rPr lang="en-US" sz="2200" dirty="0" smtClean="0"/>
              <a:t>4 major contributors to the need for </a:t>
            </a:r>
            <a:r>
              <a:rPr lang="en-US" sz="2200" dirty="0" smtClean="0">
                <a:solidFill>
                  <a:srgbClr val="FFFF00"/>
                </a:solidFill>
              </a:rPr>
              <a:t>intravascular volume replacement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sz="2000" dirty="0" smtClean="0"/>
              <a:t>Blood loss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sz="2000" dirty="0" smtClean="0"/>
              <a:t>Increased vascular capacitance with rewarming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sz="2000" dirty="0" smtClean="0"/>
              <a:t>Third space fluid losses due to CPB-induced inflammation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sz="2000" dirty="0"/>
              <a:t>M</a:t>
            </a:r>
            <a:r>
              <a:rPr lang="en-US" sz="2000" dirty="0" smtClean="0"/>
              <a:t>yocardial stunning and </a:t>
            </a:r>
            <a:r>
              <a:rPr lang="en-US" sz="2000" dirty="0" smtClean="0">
                <a:solidFill>
                  <a:srgbClr val="FFFF00"/>
                </a:solidFill>
              </a:rPr>
              <a:t>decreased ventricular compliance</a:t>
            </a:r>
          </a:p>
          <a:p>
            <a:endParaRPr lang="en-US" sz="2200" dirty="0" smtClean="0"/>
          </a:p>
          <a:p>
            <a:r>
              <a:rPr lang="en-US" sz="2200" dirty="0" smtClean="0"/>
              <a:t>Crystalloids are preferred [2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line: Albumin]</a:t>
            </a:r>
          </a:p>
          <a:p>
            <a:endParaRPr lang="en-US" sz="2200" dirty="0" smtClean="0"/>
          </a:p>
          <a:p>
            <a:r>
              <a:rPr lang="en-US" sz="2200" dirty="0" smtClean="0"/>
              <a:t>If after 2-3L of Crystalloids and still hypotensive </a:t>
            </a:r>
            <a:r>
              <a:rPr lang="en-US" sz="2200" dirty="0" smtClean="0">
                <a:sym typeface="Wingdings"/>
              </a:rPr>
              <a:t> Look for other causes [TTE, CXR, Labs]</a:t>
            </a:r>
            <a:endParaRPr lang="en-US" sz="2200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22576" y="6379016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625" y="752168"/>
            <a:ext cx="8557652" cy="3687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Fluid Resuscitation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70954" y="4694331"/>
            <a:ext cx="1622323" cy="97339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-Bleeding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-Tamponade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-Tension PTX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-Surgical Issue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896465" y="5471652"/>
            <a:ext cx="2374489" cy="90736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59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162232"/>
            <a:ext cx="8318091" cy="58993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HEMODYNAMIC MANAGEMENT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53" y="1342104"/>
            <a:ext cx="8318090" cy="5043949"/>
          </a:xfrm>
        </p:spPr>
        <p:txBody>
          <a:bodyPr/>
          <a:lstStyle/>
          <a:p>
            <a:r>
              <a:rPr lang="en-US" sz="2200" dirty="0" smtClean="0">
                <a:solidFill>
                  <a:srgbClr val="FFFF00"/>
                </a:solidFill>
              </a:rPr>
              <a:t>Temporary ventricular and vascular dysfunction </a:t>
            </a:r>
            <a:r>
              <a:rPr lang="en-US" sz="2200" dirty="0" smtClean="0"/>
              <a:t>are common after cardiac surgery</a:t>
            </a:r>
          </a:p>
          <a:p>
            <a:endParaRPr lang="en-US" sz="2200" dirty="0"/>
          </a:p>
          <a:p>
            <a:r>
              <a:rPr lang="en-US" sz="2200" dirty="0" smtClean="0"/>
              <a:t>Almost all patients require inotropic/vasopressor support upon </a:t>
            </a:r>
            <a:r>
              <a:rPr lang="en-US" sz="2200" dirty="0" smtClean="0">
                <a:solidFill>
                  <a:srgbClr val="FFFF00"/>
                </a:solidFill>
              </a:rPr>
              <a:t>separation from CPB</a:t>
            </a:r>
          </a:p>
          <a:p>
            <a:endParaRPr lang="en-US" sz="2200" dirty="0"/>
          </a:p>
          <a:p>
            <a:r>
              <a:rPr lang="en-US" sz="2200" dirty="0" smtClean="0"/>
              <a:t>Little data to support one vasoactive agent over another</a:t>
            </a:r>
          </a:p>
          <a:p>
            <a:endParaRPr lang="en-US" sz="2200" dirty="0"/>
          </a:p>
          <a:p>
            <a:r>
              <a:rPr lang="en-US" sz="2200" dirty="0" smtClean="0"/>
              <a:t>Titrating up vasopressors to achieve </a:t>
            </a:r>
            <a:r>
              <a:rPr lang="en-US" sz="2200" dirty="0" smtClean="0">
                <a:solidFill>
                  <a:srgbClr val="FFFF00"/>
                </a:solidFill>
              </a:rPr>
              <a:t>a higher MAP does not necessarily indicate an increase in CO!!!!!!</a:t>
            </a:r>
          </a:p>
          <a:p>
            <a:pPr lvl="1"/>
            <a:r>
              <a:rPr lang="en-US" sz="2100" dirty="0" smtClean="0"/>
              <a:t>Increased afterload, decreased stroke volume/systemic perfusion</a:t>
            </a:r>
          </a:p>
          <a:p>
            <a:endParaRPr lang="en-US" sz="2200" dirty="0" smtClean="0"/>
          </a:p>
          <a:p>
            <a:endParaRPr lang="en-US" sz="22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22576" y="6379016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625" y="752168"/>
            <a:ext cx="8557652" cy="4277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Inotropic and Vasopressor Support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187" y="6052320"/>
            <a:ext cx="5947389" cy="316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Use Inotropes and Vasopressors Judiciously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3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162232"/>
            <a:ext cx="8318091" cy="58993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HEMODYNAMIC MANAGEMENT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25" y="1342104"/>
            <a:ext cx="8424918" cy="5344688"/>
          </a:xfrm>
        </p:spPr>
        <p:txBody>
          <a:bodyPr/>
          <a:lstStyle/>
          <a:p>
            <a:r>
              <a:rPr lang="en-US" sz="2200" b="1" dirty="0" smtClean="0"/>
              <a:t>Choices: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Norepinephrine + </a:t>
            </a:r>
            <a:r>
              <a:rPr lang="en-US" sz="2000" dirty="0" err="1" smtClean="0">
                <a:solidFill>
                  <a:srgbClr val="FFFF00"/>
                </a:solidFill>
              </a:rPr>
              <a:t>Dobutamine</a:t>
            </a:r>
            <a:r>
              <a:rPr lang="en-US" sz="2000" dirty="0" smtClean="0"/>
              <a:t> is equally efficacious and safer than epinephrine alone</a:t>
            </a:r>
            <a:endParaRPr lang="en-US" sz="2000" dirty="0"/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err="1" smtClean="0">
                <a:solidFill>
                  <a:srgbClr val="FFFF00"/>
                </a:solidFill>
              </a:rPr>
              <a:t>Norepinehrine</a:t>
            </a:r>
            <a:r>
              <a:rPr lang="en-US" sz="2000" dirty="0" smtClean="0"/>
              <a:t> is superior to DA for cardiogenic shock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err="1" smtClean="0">
                <a:solidFill>
                  <a:srgbClr val="FFFF00"/>
                </a:solidFill>
              </a:rPr>
              <a:t>PDEi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/>
              <a:t>(e.g. </a:t>
            </a:r>
            <a:r>
              <a:rPr lang="en-US" sz="2000" dirty="0" err="1" smtClean="0"/>
              <a:t>milrinone</a:t>
            </a:r>
            <a:r>
              <a:rPr lang="en-US" sz="2000" dirty="0" smtClean="0"/>
              <a:t>): </a:t>
            </a:r>
            <a:r>
              <a:rPr lang="en-US" sz="2000" dirty="0" err="1" smtClean="0"/>
              <a:t>Inotropy</a:t>
            </a:r>
            <a:r>
              <a:rPr lang="en-US" sz="2000" dirty="0" smtClean="0"/>
              <a:t>, Pulmonary Vasodilator, </a:t>
            </a:r>
            <a:r>
              <a:rPr lang="en-US" sz="2000" dirty="0" err="1" smtClean="0"/>
              <a:t>Inodilator</a:t>
            </a:r>
            <a:r>
              <a:rPr lang="en-US" sz="2000" dirty="0" smtClean="0"/>
              <a:t> (use with Norepinephrine), but longer half-life (30-60min)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If using </a:t>
            </a:r>
            <a:r>
              <a:rPr lang="en-US" sz="2000" dirty="0" err="1" smtClean="0">
                <a:solidFill>
                  <a:srgbClr val="FFFF00"/>
                </a:solidFill>
              </a:rPr>
              <a:t>Inodilators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Dobutamine</a:t>
            </a:r>
            <a:r>
              <a:rPr lang="en-US" sz="2000" dirty="0" smtClean="0"/>
              <a:t>, </a:t>
            </a:r>
            <a:r>
              <a:rPr lang="en-US" sz="2000" dirty="0" err="1" smtClean="0"/>
              <a:t>Milrinone</a:t>
            </a:r>
            <a:r>
              <a:rPr lang="en-US" sz="2000" dirty="0" smtClean="0"/>
              <a:t>), </a:t>
            </a:r>
            <a:r>
              <a:rPr lang="en-US" sz="2000" dirty="0" smtClean="0">
                <a:solidFill>
                  <a:srgbClr val="FFFF00"/>
                </a:solidFill>
              </a:rPr>
              <a:t>start with Norepinephrine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Avoid DA </a:t>
            </a:r>
            <a:r>
              <a:rPr lang="en-US" sz="2000" dirty="0"/>
              <a:t>[increased oxygen demand and arrhythmias</a:t>
            </a:r>
            <a:r>
              <a:rPr lang="en-US" sz="2000" dirty="0" smtClean="0"/>
              <a:t>]</a:t>
            </a:r>
          </a:p>
          <a:p>
            <a:pPr marL="857250" lvl="1" indent="-457200">
              <a:buFont typeface="+mj-lt"/>
              <a:buAutoNum type="arabicPeriod"/>
            </a:pPr>
            <a:endParaRPr lang="en-US" sz="1200" dirty="0"/>
          </a:p>
          <a:p>
            <a:r>
              <a:rPr lang="en-US" sz="2200" b="1" dirty="0" smtClean="0"/>
              <a:t>Excessive </a:t>
            </a:r>
            <a:r>
              <a:rPr lang="en-US" sz="2200" b="1" dirty="0" err="1" smtClean="0"/>
              <a:t>Vasoplegic</a:t>
            </a:r>
            <a:r>
              <a:rPr lang="en-US" sz="2200" b="1" dirty="0" smtClean="0"/>
              <a:t> Shock</a:t>
            </a:r>
          </a:p>
          <a:p>
            <a:pPr lvl="1"/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-line: Norepinephrine + Vasopressin</a:t>
            </a:r>
          </a:p>
          <a:p>
            <a:pPr lvl="1"/>
            <a:r>
              <a:rPr lang="en-US" sz="2000" dirty="0" smtClean="0"/>
              <a:t>Resistant: </a:t>
            </a:r>
            <a:r>
              <a:rPr lang="en-US" sz="2000" dirty="0" smtClean="0">
                <a:solidFill>
                  <a:srgbClr val="FFFF00"/>
                </a:solidFill>
              </a:rPr>
              <a:t>Methylene Blue Drip</a:t>
            </a:r>
          </a:p>
          <a:p>
            <a:pPr lvl="1"/>
            <a:r>
              <a:rPr lang="en-US" sz="2000" dirty="0" smtClean="0"/>
              <a:t>Avoid Phenylephrine: Increases afterload &amp; decreases graft flow</a:t>
            </a:r>
          </a:p>
          <a:p>
            <a:pPr lvl="1"/>
            <a:endParaRPr lang="en-US" sz="1200" dirty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22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22576" y="6379016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625" y="752168"/>
            <a:ext cx="8557652" cy="3982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Inotropic and Vasopressor Support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6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86" y="1497797"/>
            <a:ext cx="7866673" cy="1143000"/>
          </a:xfrm>
        </p:spPr>
        <p:txBody>
          <a:bodyPr/>
          <a:lstStyle/>
          <a:p>
            <a:r>
              <a:rPr lang="en-US" smtClean="0"/>
              <a:t>LOOK FOR THIS SYMBOL THROUGH OUT THE LECTURE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46697" y="3442395"/>
            <a:ext cx="6536638" cy="927723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STS QUALITY ALERT</a:t>
            </a:r>
            <a:endParaRPr lang="en-US" sz="3000" dirty="0"/>
          </a:p>
        </p:txBody>
      </p:sp>
      <p:sp>
        <p:nvSpPr>
          <p:cNvPr id="6" name="Sun 5"/>
          <p:cNvSpPr/>
          <p:nvPr/>
        </p:nvSpPr>
        <p:spPr>
          <a:xfrm>
            <a:off x="6745185" y="3650938"/>
            <a:ext cx="605642" cy="510639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39" y="112892"/>
            <a:ext cx="2094722" cy="711171"/>
          </a:xfrm>
          <a:prstGeom prst="rect">
            <a:avLst/>
          </a:prstGeom>
        </p:spPr>
      </p:pic>
      <p:pic>
        <p:nvPicPr>
          <p:cNvPr id="8" name="Picture 16" descr="mage result for university of texas health science center at san antoni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973" y="112891"/>
            <a:ext cx="1497926" cy="71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5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69" y="0"/>
            <a:ext cx="8686800" cy="65151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700222" y="6529025"/>
            <a:ext cx="25809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</p:txBody>
      </p:sp>
    </p:spTree>
    <p:extLst>
      <p:ext uri="{BB962C8B-B14F-4D97-AF65-F5344CB8AC3E}">
        <p14:creationId xmlns:p14="http://schemas.microsoft.com/office/powerpoint/2010/main" val="34676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162232"/>
            <a:ext cx="8318091" cy="58993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HEMODYNAMIC MANAGEMENT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25" y="1651818"/>
            <a:ext cx="8424918" cy="4734235"/>
          </a:xfrm>
        </p:spPr>
        <p:txBody>
          <a:bodyPr/>
          <a:lstStyle/>
          <a:p>
            <a:r>
              <a:rPr lang="en-US" sz="2200" dirty="0" smtClean="0">
                <a:solidFill>
                  <a:srgbClr val="FFFF00"/>
                </a:solidFill>
              </a:rPr>
              <a:t>Post-operative HTN </a:t>
            </a:r>
            <a:r>
              <a:rPr lang="en-US" sz="2200" dirty="0" smtClean="0"/>
              <a:t>is a frequent problem</a:t>
            </a:r>
          </a:p>
          <a:p>
            <a:endParaRPr lang="en-US" sz="2200" dirty="0" smtClean="0"/>
          </a:p>
          <a:p>
            <a:r>
              <a:rPr lang="en-US" sz="2200" dirty="0" smtClean="0">
                <a:solidFill>
                  <a:srgbClr val="FFFF00"/>
                </a:solidFill>
              </a:rPr>
              <a:t>Consequences</a:t>
            </a:r>
            <a:r>
              <a:rPr lang="en-US" sz="2200" dirty="0" smtClean="0"/>
              <a:t> of Post-Operative </a:t>
            </a:r>
            <a:r>
              <a:rPr lang="en-US" sz="2200" dirty="0" smtClean="0">
                <a:solidFill>
                  <a:srgbClr val="FFFF00"/>
                </a:solidFill>
              </a:rPr>
              <a:t>HTN</a:t>
            </a:r>
          </a:p>
          <a:p>
            <a:pPr lvl="2"/>
            <a:r>
              <a:rPr lang="en-US" sz="2200" dirty="0" smtClean="0"/>
              <a:t>Increases afterload and worsens cardiac function</a:t>
            </a:r>
          </a:p>
          <a:p>
            <a:pPr lvl="2"/>
            <a:r>
              <a:rPr lang="en-US" sz="2200" dirty="0" smtClean="0"/>
              <a:t>Increases bleeding</a:t>
            </a:r>
          </a:p>
          <a:p>
            <a:pPr lvl="2"/>
            <a:r>
              <a:rPr lang="en-US" sz="2200" dirty="0" smtClean="0"/>
              <a:t>Threatens fragile anastomoses (aortic suture lines)</a:t>
            </a:r>
          </a:p>
          <a:p>
            <a:endParaRPr lang="en-US" sz="2200" dirty="0" smtClean="0"/>
          </a:p>
          <a:p>
            <a:r>
              <a:rPr lang="en-US" sz="2200" b="1" dirty="0" smtClean="0"/>
              <a:t>Choices:</a:t>
            </a:r>
          </a:p>
          <a:p>
            <a:pPr lvl="1"/>
            <a:r>
              <a:rPr lang="en-US" sz="2200" dirty="0" smtClean="0"/>
              <a:t>Nitroglycerin</a:t>
            </a:r>
          </a:p>
          <a:p>
            <a:pPr lvl="1"/>
            <a:r>
              <a:rPr lang="en-US" sz="2200" dirty="0" smtClean="0"/>
              <a:t>Nitroprusside</a:t>
            </a:r>
          </a:p>
          <a:p>
            <a:pPr lvl="1"/>
            <a:r>
              <a:rPr lang="en-US" sz="2200" dirty="0" err="1" smtClean="0"/>
              <a:t>Nicardipine</a:t>
            </a:r>
            <a:endParaRPr lang="en-US" sz="2200" dirty="0" smtClean="0"/>
          </a:p>
          <a:p>
            <a:pPr lvl="1"/>
            <a:endParaRPr lang="en-US" sz="22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22576" y="6379016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625" y="752168"/>
            <a:ext cx="8557652" cy="4424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Vasodilators &amp; Afterload Reduction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1831" y="1676314"/>
            <a:ext cx="2638712" cy="3834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Underappreciated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9698" name="Picture 2" descr="mage result for high blood pressur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8862" y="4347260"/>
            <a:ext cx="2362200" cy="173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37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162232"/>
            <a:ext cx="8318091" cy="58993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HEMODYNAMIC MANAGEMENT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25" y="1342104"/>
            <a:ext cx="8675642" cy="504394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Supraventricular Arrhythmias [e.g. Atrial Fibrillation/Flutter]</a:t>
            </a:r>
          </a:p>
          <a:p>
            <a:pPr lvl="1"/>
            <a:r>
              <a:rPr lang="en-US" sz="2200" dirty="0" smtClean="0"/>
              <a:t>Incidence: 30-40% of patients</a:t>
            </a:r>
          </a:p>
          <a:p>
            <a:pPr lvl="1"/>
            <a:r>
              <a:rPr lang="en-US" sz="2200" dirty="0" smtClean="0"/>
              <a:t>Loss of atrial contraction </a:t>
            </a:r>
            <a:r>
              <a:rPr lang="en-US" sz="2200" dirty="0" smtClean="0">
                <a:sym typeface="Wingdings"/>
              </a:rPr>
              <a:t> Impairs CO</a:t>
            </a:r>
            <a:endParaRPr lang="en-US" sz="2200" dirty="0" smtClean="0"/>
          </a:p>
          <a:p>
            <a:pPr lvl="1"/>
            <a:r>
              <a:rPr lang="en-US" sz="2200" dirty="0" smtClean="0"/>
              <a:t>Associated with poor outcomes:</a:t>
            </a:r>
          </a:p>
          <a:p>
            <a:pPr lvl="3"/>
            <a:r>
              <a:rPr lang="en-US" sz="2000" dirty="0" smtClean="0"/>
              <a:t>Prolonged hospital stays</a:t>
            </a:r>
          </a:p>
          <a:p>
            <a:pPr lvl="3"/>
            <a:r>
              <a:rPr lang="en-US" sz="2000" dirty="0" smtClean="0"/>
              <a:t>Higher costs</a:t>
            </a:r>
          </a:p>
          <a:p>
            <a:pPr lvl="3"/>
            <a:r>
              <a:rPr lang="en-US" sz="2000" dirty="0" smtClean="0"/>
              <a:t>Increased risk of stroke</a:t>
            </a:r>
          </a:p>
          <a:p>
            <a:pPr lvl="1"/>
            <a:r>
              <a:rPr lang="en-US" sz="2200" dirty="0" smtClean="0"/>
              <a:t>Risk-Factors:</a:t>
            </a:r>
          </a:p>
          <a:p>
            <a:pPr lvl="3"/>
            <a:r>
              <a:rPr lang="en-US" sz="2000" dirty="0" smtClean="0"/>
              <a:t>Advance age</a:t>
            </a:r>
          </a:p>
          <a:p>
            <a:pPr lvl="3"/>
            <a:r>
              <a:rPr lang="en-US" sz="2000" dirty="0" smtClean="0"/>
              <a:t>Sleep apnea</a:t>
            </a:r>
          </a:p>
          <a:p>
            <a:pPr lvl="3"/>
            <a:r>
              <a:rPr lang="en-US" sz="2000" dirty="0" smtClean="0"/>
              <a:t>Prior arrhythmia or CHF</a:t>
            </a:r>
          </a:p>
          <a:p>
            <a:pPr lvl="3"/>
            <a:r>
              <a:rPr lang="en-US" sz="2000" dirty="0" err="1" smtClean="0"/>
              <a:t>Bicaval</a:t>
            </a:r>
            <a:r>
              <a:rPr lang="en-US" sz="2000" dirty="0" smtClean="0"/>
              <a:t> cannulation</a:t>
            </a:r>
          </a:p>
          <a:p>
            <a:pPr lvl="3"/>
            <a:r>
              <a:rPr lang="en-US" sz="2000" dirty="0" smtClean="0"/>
              <a:t>Long CPB runs</a:t>
            </a:r>
            <a:endParaRPr lang="en-US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22576" y="6379016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625" y="752168"/>
            <a:ext cx="8557652" cy="4090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Arrhythmias: Prophylaxis and Management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5835" y="3901284"/>
            <a:ext cx="2610465" cy="23225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09071" y="4011560"/>
            <a:ext cx="23744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u="sng" dirty="0" smtClean="0">
                <a:solidFill>
                  <a:schemeClr val="bg2"/>
                </a:solidFill>
              </a:rPr>
              <a:t>Prophylaxis: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solidFill>
                  <a:schemeClr val="bg2"/>
                </a:solidFill>
              </a:rPr>
              <a:t>Decreases prevalence of </a:t>
            </a:r>
            <a:r>
              <a:rPr lang="en-US" dirty="0" err="1" smtClean="0">
                <a:solidFill>
                  <a:schemeClr val="bg2"/>
                </a:solidFill>
              </a:rPr>
              <a:t>afib</a:t>
            </a:r>
            <a:r>
              <a:rPr lang="en-US" dirty="0" smtClean="0">
                <a:solidFill>
                  <a:schemeClr val="bg2"/>
                </a:solidFill>
              </a:rPr>
              <a:t> by nearly 50%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>
              <a:solidFill>
                <a:schemeClr val="bg2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>
                <a:solidFill>
                  <a:schemeClr val="bg2"/>
                </a:solidFill>
              </a:rPr>
              <a:t>1</a:t>
            </a:r>
            <a:r>
              <a:rPr lang="en-US" baseline="30000" dirty="0" smtClean="0">
                <a:solidFill>
                  <a:schemeClr val="bg2"/>
                </a:solidFill>
              </a:rPr>
              <a:t>st</a:t>
            </a:r>
            <a:r>
              <a:rPr lang="en-US" dirty="0" smtClean="0">
                <a:solidFill>
                  <a:schemeClr val="bg2"/>
                </a:solidFill>
              </a:rPr>
              <a:t>-line: Amiodarone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>
                <a:solidFill>
                  <a:schemeClr val="bg2"/>
                </a:solidFill>
              </a:rPr>
              <a:t>2</a:t>
            </a:r>
            <a:r>
              <a:rPr lang="en-US" baseline="30000" dirty="0" smtClean="0">
                <a:solidFill>
                  <a:schemeClr val="bg2"/>
                </a:solidFill>
              </a:rPr>
              <a:t>nd</a:t>
            </a:r>
            <a:r>
              <a:rPr lang="en-US" dirty="0" smtClean="0">
                <a:solidFill>
                  <a:schemeClr val="bg2"/>
                </a:solidFill>
              </a:rPr>
              <a:t>-line: B-Blocker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0722" name="Picture 2" descr="mage result for atrial fibrilla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5076" y="2125197"/>
            <a:ext cx="2331224" cy="11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9279" y="6360435"/>
            <a:ext cx="3051958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STS QUALITY ALERT</a:t>
            </a:r>
            <a:endParaRPr lang="en-US" dirty="0"/>
          </a:p>
        </p:txBody>
      </p:sp>
      <p:sp>
        <p:nvSpPr>
          <p:cNvPr id="13" name="Sun 12"/>
          <p:cNvSpPr/>
          <p:nvPr/>
        </p:nvSpPr>
        <p:spPr>
          <a:xfrm>
            <a:off x="2548005" y="6394692"/>
            <a:ext cx="460457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162232"/>
            <a:ext cx="8318091" cy="58993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HEMODYNAMIC MANAGEMENT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51" y="1751108"/>
            <a:ext cx="8318091" cy="4634944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sz="2200" dirty="0" smtClean="0">
                <a:solidFill>
                  <a:srgbClr val="FFFF00"/>
                </a:solidFill>
              </a:rPr>
              <a:t>Ventricular Arrhythmias:</a:t>
            </a:r>
          </a:p>
          <a:p>
            <a:pPr lvl="1"/>
            <a:r>
              <a:rPr lang="en-US" sz="2200" dirty="0" smtClean="0"/>
              <a:t>Uncommon</a:t>
            </a:r>
          </a:p>
          <a:p>
            <a:pPr lvl="1"/>
            <a:r>
              <a:rPr lang="en-US" sz="2200" dirty="0" smtClean="0"/>
              <a:t>A sign of ongoing ischemia</a:t>
            </a:r>
          </a:p>
          <a:p>
            <a:pPr lvl="1"/>
            <a:r>
              <a:rPr lang="en-US" sz="2200" dirty="0" smtClean="0"/>
              <a:t>Treatment:</a:t>
            </a:r>
          </a:p>
          <a:p>
            <a:pPr lvl="2"/>
            <a:r>
              <a:rPr lang="en-US" sz="2200" dirty="0" smtClean="0"/>
              <a:t>Replace Electrolytes</a:t>
            </a:r>
          </a:p>
          <a:p>
            <a:pPr lvl="2"/>
            <a:r>
              <a:rPr lang="en-US" sz="2200" dirty="0" smtClean="0"/>
              <a:t>Hemodynamically Stable:  Amiodarone</a:t>
            </a:r>
          </a:p>
          <a:p>
            <a:pPr lvl="2"/>
            <a:r>
              <a:rPr lang="en-US" sz="2200" dirty="0" smtClean="0"/>
              <a:t>Hemodynamically Unstable: Electrical Cardioversion</a:t>
            </a:r>
          </a:p>
          <a:p>
            <a:pPr lvl="1"/>
            <a:endParaRPr lang="en-US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22576" y="6379016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625" y="752168"/>
            <a:ext cx="8557652" cy="3097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Arrhythmias: Prophylaxis and Management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625" y="752168"/>
            <a:ext cx="8557652" cy="4090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Arrhythmias: Prophylaxis and Management</a:t>
            </a:r>
            <a:endParaRPr lang="en-US" sz="2000" b="1" dirty="0">
              <a:solidFill>
                <a:schemeClr val="bg2"/>
              </a:solidFill>
            </a:endParaRPr>
          </a:p>
        </p:txBody>
      </p:sp>
      <p:pic>
        <p:nvPicPr>
          <p:cNvPr id="31748" name="Picture 4" descr="mage result for v tac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6482" y="5017597"/>
            <a:ext cx="3434580" cy="12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mage result for vfi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52" y="5020519"/>
            <a:ext cx="3365432" cy="123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62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162232"/>
            <a:ext cx="8318091" cy="58993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HEMODYNAMIC MANAGEMENT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26" y="1433920"/>
            <a:ext cx="8539317" cy="4952133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Causes:</a:t>
            </a:r>
          </a:p>
          <a:p>
            <a:pPr lvl="2"/>
            <a:r>
              <a:rPr lang="en-US" sz="2200" dirty="0" smtClean="0">
                <a:solidFill>
                  <a:srgbClr val="FFFF00"/>
                </a:solidFill>
              </a:rPr>
              <a:t>Damage/trauma to conductive tissue</a:t>
            </a:r>
            <a:r>
              <a:rPr lang="en-US" sz="2200" dirty="0" smtClean="0"/>
              <a:t> during valve surgery</a:t>
            </a:r>
          </a:p>
          <a:p>
            <a:pPr lvl="3"/>
            <a:r>
              <a:rPr lang="en-US" sz="2200" dirty="0" smtClean="0"/>
              <a:t>The AV node is in juxtaposition to the </a:t>
            </a:r>
            <a:r>
              <a:rPr lang="en-US" sz="2200" dirty="0" err="1" smtClean="0"/>
              <a:t>annula</a:t>
            </a:r>
            <a:r>
              <a:rPr lang="en-US" sz="2200" dirty="0" smtClean="0"/>
              <a:t> of MV, AV, TV</a:t>
            </a:r>
            <a:endParaRPr lang="en-US" sz="22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22576" y="6379016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625" y="752168"/>
            <a:ext cx="8557652" cy="4430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Bradycardias</a:t>
            </a:r>
            <a:endParaRPr lang="en-US" sz="2000" b="1" dirty="0">
              <a:solidFill>
                <a:schemeClr val="bg2"/>
              </a:solidFill>
            </a:endParaRPr>
          </a:p>
        </p:txBody>
      </p:sp>
      <p:pic>
        <p:nvPicPr>
          <p:cNvPr id="32770" name="Picture 2" descr="mage result for AV node and orientation to valv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625" y="3579014"/>
            <a:ext cx="4810301" cy="31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04563" y="3559657"/>
            <a:ext cx="3388714" cy="25806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solidFill>
                  <a:schemeClr val="bg2"/>
                </a:solidFill>
              </a:rPr>
              <a:t>Sinus Asystole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solidFill>
                  <a:schemeClr val="bg2"/>
                </a:solidFill>
              </a:rPr>
              <a:t>Sinus Bradycardia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solidFill>
                  <a:schemeClr val="bg2"/>
                </a:solidFill>
              </a:rPr>
              <a:t>Junctional Bradycardia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solidFill>
                  <a:schemeClr val="bg2"/>
                </a:solidFill>
              </a:rPr>
              <a:t>AV Conduction </a:t>
            </a:r>
            <a:r>
              <a:rPr lang="en-US" sz="2200" dirty="0">
                <a:solidFill>
                  <a:schemeClr val="bg2"/>
                </a:solidFill>
              </a:rPr>
              <a:t>D</a:t>
            </a:r>
            <a:r>
              <a:rPr lang="en-US" sz="2200" dirty="0" smtClean="0">
                <a:solidFill>
                  <a:schemeClr val="bg2"/>
                </a:solidFill>
              </a:rPr>
              <a:t>elays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solidFill>
                  <a:schemeClr val="bg2"/>
                </a:solidFill>
              </a:rPr>
              <a:t>Complete Heart Block </a:t>
            </a:r>
          </a:p>
        </p:txBody>
      </p:sp>
    </p:spTree>
    <p:extLst>
      <p:ext uri="{BB962C8B-B14F-4D97-AF65-F5344CB8AC3E}">
        <p14:creationId xmlns:p14="http://schemas.microsoft.com/office/powerpoint/2010/main" val="160774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162232"/>
            <a:ext cx="8318091" cy="58993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HEMODYNAMIC MANAGEMENT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736" y="1371600"/>
            <a:ext cx="8760542" cy="5344689"/>
          </a:xfrm>
        </p:spPr>
        <p:txBody>
          <a:bodyPr/>
          <a:lstStyle/>
          <a:p>
            <a:r>
              <a:rPr lang="en-US" sz="2200" dirty="0" smtClean="0"/>
              <a:t>Placed on nearly all post-op hearts intra-operatively</a:t>
            </a:r>
          </a:p>
          <a:p>
            <a:endParaRPr lang="en-US" sz="1600" dirty="0" smtClean="0"/>
          </a:p>
          <a:p>
            <a:r>
              <a:rPr lang="en-US" sz="2200" b="1" dirty="0" smtClean="0"/>
              <a:t>Placement:</a:t>
            </a:r>
            <a:endParaRPr lang="en-US" sz="2200" b="1" dirty="0"/>
          </a:p>
          <a:p>
            <a:pPr lvl="1"/>
            <a:r>
              <a:rPr lang="en-US" sz="2200" dirty="0" smtClean="0"/>
              <a:t>Usually both </a:t>
            </a:r>
            <a:r>
              <a:rPr lang="en-US" sz="2200" dirty="0" smtClean="0">
                <a:solidFill>
                  <a:srgbClr val="FFFF00"/>
                </a:solidFill>
              </a:rPr>
              <a:t>atrial and ventricular pacer wires</a:t>
            </a:r>
          </a:p>
          <a:p>
            <a:pPr lvl="1"/>
            <a:r>
              <a:rPr lang="en-US" sz="2200" dirty="0" smtClean="0"/>
              <a:t>In low risk patients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smtClean="0">
                <a:solidFill>
                  <a:srgbClr val="FFFF00"/>
                </a:solidFill>
                <a:sym typeface="Wingdings"/>
              </a:rPr>
              <a:t>v</a:t>
            </a:r>
            <a:r>
              <a:rPr lang="en-US" sz="2200" dirty="0" smtClean="0">
                <a:solidFill>
                  <a:srgbClr val="FFFF00"/>
                </a:solidFill>
              </a:rPr>
              <a:t>entricular pacer wires</a:t>
            </a:r>
            <a:r>
              <a:rPr lang="en-US" sz="2200" dirty="0" smtClean="0"/>
              <a:t> will suffice</a:t>
            </a:r>
          </a:p>
          <a:p>
            <a:pPr lvl="1"/>
            <a:endParaRPr lang="en-US" sz="1600" dirty="0"/>
          </a:p>
          <a:p>
            <a:r>
              <a:rPr lang="en-US" sz="2200" b="1" dirty="0" smtClean="0"/>
              <a:t>Pacing Method:</a:t>
            </a:r>
          </a:p>
          <a:p>
            <a:pPr lvl="1"/>
            <a:r>
              <a:rPr lang="en-US" sz="2200" dirty="0" smtClean="0"/>
              <a:t>If </a:t>
            </a:r>
            <a:r>
              <a:rPr lang="en-US" sz="2200" dirty="0"/>
              <a:t>N</a:t>
            </a:r>
            <a:r>
              <a:rPr lang="en-US" sz="2200" dirty="0" smtClean="0"/>
              <a:t>o Conduction Block: ‘</a:t>
            </a:r>
            <a:r>
              <a:rPr lang="en-US" sz="2200" dirty="0" smtClean="0">
                <a:solidFill>
                  <a:srgbClr val="FFFF00"/>
                </a:solidFill>
              </a:rPr>
              <a:t>Atrial Pacing</a:t>
            </a:r>
            <a:r>
              <a:rPr lang="en-US" sz="2200" dirty="0" smtClean="0"/>
              <a:t>’ is preferred</a:t>
            </a:r>
          </a:p>
          <a:p>
            <a:pPr lvl="2"/>
            <a:r>
              <a:rPr lang="en-US" sz="2200" dirty="0" smtClean="0"/>
              <a:t>SV is greatest when electrical impulse originates here</a:t>
            </a:r>
          </a:p>
          <a:p>
            <a:pPr lvl="2"/>
            <a:r>
              <a:rPr lang="en-US" sz="2200" dirty="0" smtClean="0"/>
              <a:t>Conduction Block: ‘</a:t>
            </a:r>
            <a:r>
              <a:rPr lang="en-US" sz="2200" dirty="0" smtClean="0">
                <a:solidFill>
                  <a:srgbClr val="FFFF00"/>
                </a:solidFill>
              </a:rPr>
              <a:t>Atrioventricular Sequential Pacing</a:t>
            </a:r>
            <a:r>
              <a:rPr lang="en-US" sz="2200" dirty="0" smtClean="0"/>
              <a:t>’</a:t>
            </a:r>
          </a:p>
          <a:p>
            <a:pPr lvl="1"/>
            <a:r>
              <a:rPr lang="en-US" sz="2200" dirty="0" smtClean="0"/>
              <a:t>Rescue Pacing if atrial leads stop working: ‘</a:t>
            </a:r>
            <a:r>
              <a:rPr lang="en-US" sz="2200" dirty="0" smtClean="0">
                <a:solidFill>
                  <a:srgbClr val="FFFF00"/>
                </a:solidFill>
              </a:rPr>
              <a:t>Ventricular Pacing</a:t>
            </a:r>
            <a:r>
              <a:rPr lang="en-US" sz="2200" dirty="0" smtClean="0"/>
              <a:t>’</a:t>
            </a:r>
          </a:p>
          <a:p>
            <a:endParaRPr lang="en-US" sz="1600" dirty="0" smtClean="0"/>
          </a:p>
          <a:p>
            <a:r>
              <a:rPr lang="en-US" sz="2200" dirty="0" smtClean="0"/>
              <a:t>If AV block persists beyond 5-7 days </a:t>
            </a:r>
            <a:r>
              <a:rPr lang="en-US" sz="2200" dirty="0" smtClean="0">
                <a:sym typeface="Wingdings"/>
              </a:rPr>
              <a:t> Permanent Pacemaker</a:t>
            </a:r>
            <a:endParaRPr lang="en-US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18987" y="6556333"/>
            <a:ext cx="24886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 smtClean="0"/>
              <a:t>Stephens et al. CCM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626" y="752168"/>
            <a:ext cx="8557652" cy="3216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Temporary </a:t>
            </a:r>
            <a:r>
              <a:rPr lang="en-US" sz="2000" dirty="0" err="1" smtClean="0">
                <a:solidFill>
                  <a:schemeClr val="bg2"/>
                </a:solidFill>
              </a:rPr>
              <a:t>Epicardial</a:t>
            </a:r>
            <a:r>
              <a:rPr lang="en-US" sz="2000" dirty="0" smtClean="0">
                <a:solidFill>
                  <a:schemeClr val="bg2"/>
                </a:solidFill>
              </a:rPr>
              <a:t> Pacemakers for Bradycardia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6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age result for temporary epicardial pacing after cardiac surger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892" y="176981"/>
            <a:ext cx="3015348" cy="253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mage result for temporary epicardial pacing after cardiac surger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892" y="2862368"/>
            <a:ext cx="3015348" cy="38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9264" y="316783"/>
            <a:ext cx="4446025" cy="60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29264" y="6460973"/>
            <a:ext cx="4446025" cy="25058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Check Output &amp; Sensitivity Thresholds Daily!!!! WHY?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8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3" y="1430585"/>
            <a:ext cx="3390683" cy="2487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3" y="4085298"/>
            <a:ext cx="3390683" cy="2496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706" y="6289770"/>
            <a:ext cx="870850" cy="292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646" y="1430585"/>
            <a:ext cx="5071981" cy="515158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42452" y="147480"/>
            <a:ext cx="8318091" cy="899649"/>
          </a:xfrm>
        </p:spPr>
        <p:txBody>
          <a:bodyPr/>
          <a:lstStyle/>
          <a:p>
            <a:pPr algn="ctr"/>
            <a:r>
              <a:rPr lang="en-US" sz="3000" b="1" dirty="0" smtClean="0">
                <a:solidFill>
                  <a:srgbClr val="FFFF00"/>
                </a:solidFill>
              </a:rPr>
              <a:t>Daily Calibration of </a:t>
            </a:r>
            <a:r>
              <a:rPr lang="en-US" sz="3000" b="1" dirty="0" err="1" smtClean="0">
                <a:solidFill>
                  <a:srgbClr val="FFFF00"/>
                </a:solidFill>
              </a:rPr>
              <a:t>Epicardial</a:t>
            </a:r>
            <a:r>
              <a:rPr lang="en-US" sz="3000" b="1" dirty="0" smtClean="0">
                <a:solidFill>
                  <a:srgbClr val="FFFF00"/>
                </a:solidFill>
              </a:rPr>
              <a:t> Pacers</a:t>
            </a:r>
            <a:br>
              <a:rPr lang="en-US" sz="3000" b="1" dirty="0" smtClean="0">
                <a:solidFill>
                  <a:srgbClr val="FFFF00"/>
                </a:solidFill>
              </a:rPr>
            </a:br>
            <a:r>
              <a:rPr lang="en-US" sz="2400" b="1" dirty="0" smtClean="0"/>
              <a:t>Protocol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52466" y="1047129"/>
            <a:ext cx="284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Bravein Amalakuhan,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2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9013" y="191728"/>
            <a:ext cx="8424918" cy="634182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3"/>
            </a:pPr>
            <a:r>
              <a:rPr lang="en-US" sz="3100" b="1" dirty="0" smtClean="0">
                <a:solidFill>
                  <a:srgbClr val="FFFF00"/>
                </a:solidFill>
              </a:rPr>
              <a:t>SEDATION &amp; PAIN CONTROL</a:t>
            </a:r>
            <a:endParaRPr lang="en-US" sz="31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81" y="1460092"/>
            <a:ext cx="8701548" cy="4925961"/>
          </a:xfrm>
        </p:spPr>
        <p:txBody>
          <a:bodyPr/>
          <a:lstStyle/>
          <a:p>
            <a:r>
              <a:rPr lang="en-US" b="1" u="sng" dirty="0" smtClean="0">
                <a:solidFill>
                  <a:srgbClr val="FFFF00"/>
                </a:solidFill>
              </a:rPr>
              <a:t>Upon arrival from OR</a:t>
            </a:r>
          </a:p>
          <a:p>
            <a:pPr lvl="1"/>
            <a:r>
              <a:rPr lang="en-US" sz="2200" dirty="0" smtClean="0"/>
              <a:t>Preferred Agents:</a:t>
            </a:r>
          </a:p>
          <a:p>
            <a:pPr lvl="2"/>
            <a:r>
              <a:rPr lang="en-US" sz="2200" dirty="0" err="1" smtClean="0">
                <a:solidFill>
                  <a:srgbClr val="FFFF00"/>
                </a:solidFill>
              </a:rPr>
              <a:t>Propofol</a:t>
            </a:r>
            <a:r>
              <a:rPr lang="en-US" sz="2200" dirty="0" smtClean="0">
                <a:solidFill>
                  <a:srgbClr val="FFFF00"/>
                </a:solidFill>
              </a:rPr>
              <a:t> + Fentanyl </a:t>
            </a:r>
            <a:r>
              <a:rPr lang="en-US" sz="2200" dirty="0" smtClean="0"/>
              <a:t>[vs</a:t>
            </a:r>
            <a:r>
              <a:rPr lang="en-US" sz="2200" dirty="0"/>
              <a:t>. </a:t>
            </a:r>
            <a:r>
              <a:rPr lang="en-US" sz="2200" dirty="0" err="1" smtClean="0"/>
              <a:t>Fent</a:t>
            </a:r>
            <a:r>
              <a:rPr lang="en-US" sz="2200" dirty="0" smtClean="0"/>
              <a:t> + Versed Drip]</a:t>
            </a:r>
          </a:p>
          <a:p>
            <a:pPr lvl="3"/>
            <a:r>
              <a:rPr lang="en-US" sz="2200" dirty="0" smtClean="0"/>
              <a:t>Faster </a:t>
            </a:r>
            <a:r>
              <a:rPr lang="en-US" sz="2200" dirty="0" err="1" smtClean="0"/>
              <a:t>extubation</a:t>
            </a:r>
            <a:r>
              <a:rPr lang="en-US" sz="2200" dirty="0" smtClean="0"/>
              <a:t> times</a:t>
            </a:r>
          </a:p>
          <a:p>
            <a:pPr lvl="3"/>
            <a:endParaRPr lang="en-US" sz="2000" dirty="0" smtClean="0"/>
          </a:p>
          <a:p>
            <a:pPr lvl="3"/>
            <a:endParaRPr lang="en-US" sz="2000" dirty="0"/>
          </a:p>
          <a:p>
            <a:pPr lvl="3"/>
            <a:endParaRPr lang="en-US" sz="2000" dirty="0" smtClean="0"/>
          </a:p>
          <a:p>
            <a:r>
              <a:rPr lang="en-US" b="1" u="sng" dirty="0" smtClean="0">
                <a:solidFill>
                  <a:srgbClr val="FFFF00"/>
                </a:solidFill>
              </a:rPr>
              <a:t>Ongoing Needs during CSICU</a:t>
            </a:r>
          </a:p>
          <a:p>
            <a:pPr lvl="1"/>
            <a:r>
              <a:rPr lang="en-US" sz="2200" dirty="0" err="1" smtClean="0">
                <a:solidFill>
                  <a:srgbClr val="FFFF00"/>
                </a:solidFill>
              </a:rPr>
              <a:t>Precedex</a:t>
            </a:r>
            <a:r>
              <a:rPr lang="en-US" sz="2200" dirty="0" smtClean="0">
                <a:solidFill>
                  <a:srgbClr val="FFFF00"/>
                </a:solidFill>
              </a:rPr>
              <a:t> Drips </a:t>
            </a:r>
            <a:r>
              <a:rPr lang="en-US" sz="2200" dirty="0" smtClean="0"/>
              <a:t>(sedation and analgesic effects)</a:t>
            </a:r>
          </a:p>
          <a:p>
            <a:pPr lvl="1"/>
            <a:r>
              <a:rPr lang="en-US" sz="2200" dirty="0" smtClean="0">
                <a:solidFill>
                  <a:srgbClr val="FFFF00"/>
                </a:solidFill>
              </a:rPr>
              <a:t>Wean drips </a:t>
            </a:r>
            <a:r>
              <a:rPr lang="en-US" sz="2200" dirty="0" smtClean="0"/>
              <a:t>and place on </a:t>
            </a:r>
            <a:r>
              <a:rPr lang="en-US" sz="2200" dirty="0" smtClean="0">
                <a:solidFill>
                  <a:srgbClr val="FFFF00"/>
                </a:solidFill>
              </a:rPr>
              <a:t>intermittent narcotics doses ASAP</a:t>
            </a:r>
          </a:p>
          <a:p>
            <a:pPr lvl="1"/>
            <a:r>
              <a:rPr lang="en-US" sz="2200" dirty="0" smtClean="0"/>
              <a:t>Once extubated </a:t>
            </a:r>
            <a:r>
              <a:rPr lang="en-US" sz="2200" dirty="0" smtClean="0">
                <a:sym typeface="Wingdings"/>
              </a:rPr>
              <a:t> Patient-controlled analgesia </a:t>
            </a:r>
            <a:r>
              <a:rPr lang="en-US" sz="2200" dirty="0" smtClean="0">
                <a:solidFill>
                  <a:srgbClr val="FFFF00"/>
                </a:solidFill>
                <a:sym typeface="Wingdings"/>
              </a:rPr>
              <a:t>(PCA) devices</a:t>
            </a:r>
          </a:p>
          <a:p>
            <a:pPr lvl="1"/>
            <a:r>
              <a:rPr lang="en-US" sz="2200" dirty="0" smtClean="0">
                <a:sym typeface="Wingdings"/>
              </a:rPr>
              <a:t>Once tolerating PO, will transition to oral narcotic regimens</a:t>
            </a:r>
            <a:endParaRPr lang="en-US" sz="2200" dirty="0" smtClean="0"/>
          </a:p>
          <a:p>
            <a:pPr lvl="1"/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188753" y="307615"/>
            <a:ext cx="24886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 smtClean="0"/>
              <a:t>Stephens et al. CCM (2015)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 smtClean="0"/>
              <a:t>Oliver et al. JCVA (2011)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 smtClean="0"/>
              <a:t>Curtis et al. JCVA (2013)</a:t>
            </a:r>
          </a:p>
        </p:txBody>
      </p:sp>
      <p:pic>
        <p:nvPicPr>
          <p:cNvPr id="36866" name="Picture 2" descr="mage result for SEDATION DRIPS IN IC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534" y="1602394"/>
            <a:ext cx="1534745" cy="115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mage result for SEDATION DRIPS IN IC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533" y="3495653"/>
            <a:ext cx="1534745" cy="11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28800" y="3301210"/>
            <a:ext cx="3051958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STS QUALITY ALERT</a:t>
            </a:r>
            <a:endParaRPr lang="en-US" dirty="0"/>
          </a:p>
        </p:txBody>
      </p:sp>
      <p:sp>
        <p:nvSpPr>
          <p:cNvPr id="8" name="Sun 7"/>
          <p:cNvSpPr/>
          <p:nvPr/>
        </p:nvSpPr>
        <p:spPr>
          <a:xfrm>
            <a:off x="4297526" y="3335467"/>
            <a:ext cx="460457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26" y="191728"/>
            <a:ext cx="8424918" cy="467178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4"/>
            </a:pPr>
            <a:r>
              <a:rPr lang="en-US" sz="3100" b="1" dirty="0" smtClean="0">
                <a:solidFill>
                  <a:srgbClr val="FFFF00"/>
                </a:solidFill>
              </a:rPr>
              <a:t>DELIRIUM</a:t>
            </a:r>
            <a:endParaRPr lang="en-US" sz="31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23" y="742582"/>
            <a:ext cx="8982635" cy="5935676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Risk-Factors:</a:t>
            </a:r>
          </a:p>
          <a:p>
            <a:pPr lvl="1"/>
            <a:r>
              <a:rPr lang="en-US" sz="2200" dirty="0" smtClean="0"/>
              <a:t>Benzodiazepine use</a:t>
            </a:r>
          </a:p>
          <a:p>
            <a:pPr lvl="1"/>
            <a:r>
              <a:rPr lang="en-US" sz="2200" dirty="0" smtClean="0"/>
              <a:t>Restraints</a:t>
            </a:r>
          </a:p>
          <a:p>
            <a:pPr lvl="1"/>
            <a:r>
              <a:rPr lang="en-US" sz="2200" dirty="0" smtClean="0"/>
              <a:t>Immobilizing Therapeutic Devices (IABPs, VADs)</a:t>
            </a:r>
          </a:p>
          <a:p>
            <a:endParaRPr lang="en-US" sz="1200" dirty="0" smtClean="0"/>
          </a:p>
          <a:p>
            <a:r>
              <a:rPr lang="en-US" b="1" dirty="0" smtClean="0">
                <a:solidFill>
                  <a:srgbClr val="FFFF00"/>
                </a:solidFill>
              </a:rPr>
              <a:t>Poor Outcomes:</a:t>
            </a:r>
          </a:p>
          <a:p>
            <a:pPr lvl="1"/>
            <a:r>
              <a:rPr lang="en-US" sz="2200" dirty="0" smtClean="0"/>
              <a:t>Prolonged mechanical ventilation</a:t>
            </a:r>
          </a:p>
          <a:p>
            <a:pPr lvl="1"/>
            <a:r>
              <a:rPr lang="en-US" sz="2200" dirty="0" smtClean="0"/>
              <a:t>Increased Mortality</a:t>
            </a:r>
          </a:p>
          <a:p>
            <a:endParaRPr lang="en-US" sz="1200" dirty="0" smtClean="0"/>
          </a:p>
          <a:p>
            <a:r>
              <a:rPr lang="en-US" b="1" dirty="0" smtClean="0">
                <a:solidFill>
                  <a:srgbClr val="FFFF00"/>
                </a:solidFill>
              </a:rPr>
              <a:t>Treatment/PPX: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200" dirty="0" err="1" smtClean="0"/>
              <a:t>Periop</a:t>
            </a:r>
            <a:r>
              <a:rPr lang="en-US" sz="2200" dirty="0" smtClean="0"/>
              <a:t> </a:t>
            </a:r>
            <a:r>
              <a:rPr lang="en-US" sz="2200" dirty="0" err="1" smtClean="0"/>
              <a:t>Precedex</a:t>
            </a:r>
            <a:r>
              <a:rPr lang="en-US" sz="2200" dirty="0" smtClean="0"/>
              <a:t> Drips and PPX: </a:t>
            </a:r>
          </a:p>
          <a:p>
            <a:pPr lvl="3" indent="-342900"/>
            <a:r>
              <a:rPr lang="en-US" sz="2200" dirty="0" smtClean="0"/>
              <a:t>Decreases incidence of delirium and mortality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200" dirty="0" smtClean="0"/>
              <a:t>Treatment:</a:t>
            </a:r>
          </a:p>
          <a:p>
            <a:pPr lvl="3" indent="-342900"/>
            <a:r>
              <a:rPr lang="en-US" sz="2200" dirty="0" smtClean="0"/>
              <a:t>No data for early mobilization or atypical antipsychotics </a:t>
            </a:r>
          </a:p>
          <a:p>
            <a:pPr lvl="3" indent="-342900"/>
            <a:r>
              <a:rPr lang="en-US" sz="2200" dirty="0" smtClean="0">
                <a:sym typeface="Wingdings"/>
              </a:rPr>
              <a:t>Haldol/Antipsychotics still used !</a:t>
            </a:r>
            <a:endParaRPr lang="en-US" sz="2200" dirty="0" smtClean="0"/>
          </a:p>
          <a:p>
            <a:pPr marL="1714500" lvl="3" indent="-457200"/>
            <a:endParaRPr lang="en-US" sz="2000" dirty="0" smtClean="0"/>
          </a:p>
          <a:p>
            <a:pPr lvl="1"/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655309" y="191728"/>
            <a:ext cx="24886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Barr et al. CCM (2013)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Ji et al. JCVA (2014)</a:t>
            </a:r>
          </a:p>
        </p:txBody>
      </p:sp>
      <p:pic>
        <p:nvPicPr>
          <p:cNvPr id="38914" name="Picture 2" descr="mage result for DELIRIUM POST-SURGER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1326" y="1376316"/>
            <a:ext cx="1623300" cy="109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mage result for HALLUCINATION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1024" y="3128511"/>
            <a:ext cx="2193602" cy="124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25091" y="2648068"/>
            <a:ext cx="3068771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  STS QUALITY ALERT</a:t>
            </a:r>
            <a:endParaRPr lang="en-US" dirty="0"/>
          </a:p>
        </p:txBody>
      </p:sp>
      <p:sp>
        <p:nvSpPr>
          <p:cNvPr id="9" name="Sun 8"/>
          <p:cNvSpPr/>
          <p:nvPr/>
        </p:nvSpPr>
        <p:spPr>
          <a:xfrm>
            <a:off x="5861649" y="2682325"/>
            <a:ext cx="409439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27" y="2413158"/>
            <a:ext cx="7905134" cy="1143000"/>
          </a:xfrm>
        </p:spPr>
        <p:txBody>
          <a:bodyPr/>
          <a:lstStyle/>
          <a:p>
            <a:pPr algn="ctr"/>
            <a:r>
              <a:rPr lang="en-US" b="1" dirty="0" smtClean="0"/>
              <a:t>CARDIAC SURGICAL CRITICAL CARE MEDICINE</a:t>
            </a:r>
            <a:endParaRPr lang="en-US" b="1" dirty="0"/>
          </a:p>
        </p:txBody>
      </p:sp>
      <p:pic>
        <p:nvPicPr>
          <p:cNvPr id="1026" name="Picture 2" descr="mage result for Interventional Cardiologis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51" y="280220"/>
            <a:ext cx="3333135" cy="188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Cardiac Surgeon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5920" y="280220"/>
            <a:ext cx="2949677" cy="197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e result for critical care medic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722" y="4415903"/>
            <a:ext cx="50006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e result for critical care medicine roun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1846" y="4415904"/>
            <a:ext cx="3472655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09609" y="3597019"/>
            <a:ext cx="7673951" cy="617517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Culture &amp; Psychology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3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02" y="418009"/>
            <a:ext cx="8424918" cy="467178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5"/>
            </a:pPr>
            <a:r>
              <a:rPr lang="en-US" sz="3100" b="1" dirty="0" smtClean="0">
                <a:solidFill>
                  <a:srgbClr val="FFFF00"/>
                </a:solidFill>
              </a:rPr>
              <a:t>HYPOTHERMIA &amp; REWARMING</a:t>
            </a:r>
            <a:endParaRPr lang="en-US" sz="31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26" y="1086927"/>
            <a:ext cx="8572400" cy="536563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Hypothermia:</a:t>
            </a:r>
          </a:p>
          <a:p>
            <a:r>
              <a:rPr lang="en-US" sz="2200" dirty="0" smtClean="0"/>
              <a:t>Most Cardiac Surgeries: </a:t>
            </a:r>
            <a:r>
              <a:rPr lang="en-US" sz="2200" dirty="0" smtClean="0">
                <a:solidFill>
                  <a:srgbClr val="FFFF00"/>
                </a:solidFill>
              </a:rPr>
              <a:t>Cooled to 34 </a:t>
            </a:r>
            <a:r>
              <a:rPr lang="en-US" sz="2200" dirty="0" err="1" smtClean="0">
                <a:solidFill>
                  <a:srgbClr val="FFFF00"/>
                </a:solidFill>
              </a:rPr>
              <a:t>deg</a:t>
            </a:r>
            <a:r>
              <a:rPr lang="en-US" sz="2200" dirty="0" smtClean="0">
                <a:solidFill>
                  <a:srgbClr val="FFFF00"/>
                </a:solidFill>
              </a:rPr>
              <a:t> C </a:t>
            </a:r>
          </a:p>
          <a:p>
            <a:r>
              <a:rPr lang="en-US" sz="2200" dirty="0" smtClean="0"/>
              <a:t>Aortic Procedures: </a:t>
            </a:r>
            <a:r>
              <a:rPr lang="en-US" sz="2200" dirty="0" smtClean="0">
                <a:solidFill>
                  <a:srgbClr val="FFFF00"/>
                </a:solidFill>
              </a:rPr>
              <a:t>Mod-to-Deep Hypothermia (~18 </a:t>
            </a:r>
            <a:r>
              <a:rPr lang="en-US" sz="2200" dirty="0" err="1" smtClean="0">
                <a:solidFill>
                  <a:srgbClr val="FFFF00"/>
                </a:solidFill>
              </a:rPr>
              <a:t>deg</a:t>
            </a:r>
            <a:r>
              <a:rPr lang="en-US" sz="2200" dirty="0" smtClean="0">
                <a:solidFill>
                  <a:srgbClr val="FFFF00"/>
                </a:solidFill>
              </a:rPr>
              <a:t> C)</a:t>
            </a:r>
            <a:endParaRPr lang="en-US" sz="1200" dirty="0" smtClean="0"/>
          </a:p>
          <a:p>
            <a:pPr lvl="1"/>
            <a:endParaRPr lang="en-US" sz="1200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Consequences of Hypothermia:</a:t>
            </a:r>
          </a:p>
          <a:p>
            <a:pPr lvl="1"/>
            <a:r>
              <a:rPr lang="en-US" sz="2200" dirty="0" smtClean="0"/>
              <a:t>Interferes with coagulation</a:t>
            </a:r>
          </a:p>
          <a:p>
            <a:pPr lvl="1"/>
            <a:r>
              <a:rPr lang="en-US" sz="2200" dirty="0" smtClean="0"/>
              <a:t>Predisposes to arrhythmias</a:t>
            </a:r>
          </a:p>
          <a:p>
            <a:pPr lvl="1"/>
            <a:r>
              <a:rPr lang="en-US" sz="2200" dirty="0" smtClean="0"/>
              <a:t>Decreases cardiac output (and increases afterload)</a:t>
            </a:r>
          </a:p>
          <a:p>
            <a:pPr lvl="1"/>
            <a:r>
              <a:rPr lang="en-US" sz="2200" dirty="0" smtClean="0"/>
              <a:t>Delays weaning from Mechanical Ventilator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Upon Arrival to the CVSICU:</a:t>
            </a:r>
          </a:p>
          <a:p>
            <a:pPr lvl="1"/>
            <a:r>
              <a:rPr lang="en-US" sz="2200" dirty="0"/>
              <a:t>Rewarming Rate: </a:t>
            </a:r>
            <a:r>
              <a:rPr lang="en-US" sz="2200" dirty="0">
                <a:solidFill>
                  <a:srgbClr val="FFFF00"/>
                </a:solidFill>
              </a:rPr>
              <a:t>Goal: 0.2 </a:t>
            </a:r>
            <a:r>
              <a:rPr lang="en-US" sz="2200" dirty="0" err="1">
                <a:solidFill>
                  <a:srgbClr val="FFFF00"/>
                </a:solidFill>
              </a:rPr>
              <a:t>deg</a:t>
            </a:r>
            <a:r>
              <a:rPr lang="en-US" sz="2200" dirty="0">
                <a:solidFill>
                  <a:srgbClr val="FFFF00"/>
                </a:solidFill>
              </a:rPr>
              <a:t> C/minute</a:t>
            </a:r>
            <a:endParaRPr lang="en-US" sz="2200" dirty="0"/>
          </a:p>
          <a:p>
            <a:pPr lvl="1"/>
            <a:r>
              <a:rPr lang="en-US" sz="2200" dirty="0"/>
              <a:t>Mode: </a:t>
            </a:r>
            <a:r>
              <a:rPr lang="en-US" sz="2200" dirty="0">
                <a:solidFill>
                  <a:srgbClr val="FFFF00"/>
                </a:solidFill>
              </a:rPr>
              <a:t>Forced air warming devices </a:t>
            </a:r>
            <a:r>
              <a:rPr lang="en-US" sz="2200" dirty="0"/>
              <a:t>are most effective</a:t>
            </a:r>
          </a:p>
          <a:p>
            <a:endParaRPr lang="en-US" sz="2000" dirty="0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259995" y="6254188"/>
            <a:ext cx="17807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 err="1" smtClean="0"/>
              <a:t>Saad</a:t>
            </a:r>
            <a:r>
              <a:rPr lang="en-US" altLang="en-US" sz="1000" dirty="0" smtClean="0"/>
              <a:t> et al. GCSP (2013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 smtClean="0"/>
              <a:t>Nussmeier. THIJ (2005))</a:t>
            </a:r>
          </a:p>
        </p:txBody>
      </p:sp>
      <p:pic>
        <p:nvPicPr>
          <p:cNvPr id="39938" name="Picture 2" descr="mage result for COOL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0494" y="4118180"/>
            <a:ext cx="1700267" cy="17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mage result for COOLI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5038" y="252573"/>
            <a:ext cx="1149356" cy="134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8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26" y="294964"/>
            <a:ext cx="8424918" cy="467178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6"/>
            </a:pPr>
            <a:r>
              <a:rPr lang="en-US" sz="3100" b="1" dirty="0" smtClean="0">
                <a:solidFill>
                  <a:srgbClr val="FFFF00"/>
                </a:solidFill>
              </a:rPr>
              <a:t>VENTILATOR SUPPORT/MANAGEMENT</a:t>
            </a:r>
            <a:endParaRPr lang="en-US" sz="31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25" y="1121433"/>
            <a:ext cx="8705135" cy="515010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Respiratory Complications post Cardiac Surgery</a:t>
            </a:r>
          </a:p>
          <a:p>
            <a:pPr lvl="1"/>
            <a:r>
              <a:rPr lang="en-US" sz="2200" dirty="0" smtClean="0"/>
              <a:t>Restrictive physiology</a:t>
            </a:r>
          </a:p>
          <a:p>
            <a:pPr lvl="1"/>
            <a:r>
              <a:rPr lang="en-US" sz="2200" dirty="0" smtClean="0"/>
              <a:t>Pulmonary edema</a:t>
            </a:r>
          </a:p>
          <a:p>
            <a:pPr lvl="1"/>
            <a:r>
              <a:rPr lang="en-US" sz="2200" dirty="0" smtClean="0"/>
              <a:t>Decreased lung compliance</a:t>
            </a:r>
          </a:p>
          <a:p>
            <a:pPr lvl="1"/>
            <a:r>
              <a:rPr lang="en-US" sz="2200" dirty="0" smtClean="0"/>
              <a:t>Atelectasis</a:t>
            </a:r>
          </a:p>
          <a:p>
            <a:pPr lvl="1"/>
            <a:r>
              <a:rPr lang="en-US" sz="2200" dirty="0" smtClean="0"/>
              <a:t>Phrenic nerve injury in a minority</a:t>
            </a:r>
          </a:p>
          <a:p>
            <a:pPr lvl="1"/>
            <a:endParaRPr lang="en-US" sz="2200" dirty="0" smtClean="0"/>
          </a:p>
          <a:p>
            <a:endParaRPr lang="en-US" sz="1200" dirty="0" smtClean="0"/>
          </a:p>
          <a:p>
            <a:pPr marL="0" indent="0">
              <a:buNone/>
            </a:pPr>
            <a:r>
              <a:rPr lang="en-US" b="1" dirty="0" err="1" smtClean="0">
                <a:solidFill>
                  <a:srgbClr val="FFFF00"/>
                </a:solidFill>
              </a:rPr>
              <a:t>Ventilatory</a:t>
            </a:r>
            <a:r>
              <a:rPr lang="en-US" b="1" dirty="0" smtClean="0">
                <a:solidFill>
                  <a:srgbClr val="FFFF00"/>
                </a:solidFill>
              </a:rPr>
              <a:t> Strategy:</a:t>
            </a:r>
            <a:endParaRPr lang="en-US" b="1" dirty="0">
              <a:solidFill>
                <a:srgbClr val="FFFF00"/>
              </a:solidFill>
            </a:endParaRPr>
          </a:p>
          <a:p>
            <a:pPr lvl="1"/>
            <a:r>
              <a:rPr lang="en-US" sz="2200" dirty="0" smtClean="0"/>
              <a:t>Target Tidal Volume: 6cc/kg</a:t>
            </a:r>
          </a:p>
          <a:p>
            <a:pPr lvl="1"/>
            <a:r>
              <a:rPr lang="en-US" sz="2200" dirty="0" smtClean="0"/>
              <a:t>Avoid hypercarbia </a:t>
            </a:r>
            <a:r>
              <a:rPr lang="en-US" sz="2200" dirty="0" smtClean="0">
                <a:sym typeface="Wingdings"/>
              </a:rPr>
              <a:t> increases RV afterload</a:t>
            </a:r>
          </a:p>
          <a:p>
            <a:pPr lvl="2"/>
            <a:r>
              <a:rPr lang="en-US" sz="2200" dirty="0" smtClean="0">
                <a:sym typeface="Wingdings"/>
              </a:rPr>
              <a:t>Goal </a:t>
            </a:r>
            <a:r>
              <a:rPr lang="en-US" sz="2200" dirty="0" err="1" smtClean="0">
                <a:sym typeface="Wingdings"/>
              </a:rPr>
              <a:t>ph</a:t>
            </a:r>
            <a:r>
              <a:rPr lang="en-US" sz="2200" dirty="0" smtClean="0">
                <a:sym typeface="Wingdings"/>
              </a:rPr>
              <a:t> of 7.35-7.45 </a:t>
            </a:r>
          </a:p>
          <a:p>
            <a:pPr marL="914400" lvl="2" indent="0">
              <a:buNone/>
            </a:pPr>
            <a:r>
              <a:rPr lang="en-US" sz="2200" dirty="0">
                <a:sym typeface="Wingdings"/>
              </a:rPr>
              <a:t>[</a:t>
            </a:r>
            <a:r>
              <a:rPr lang="en-US" sz="2200" dirty="0" smtClean="0">
                <a:sym typeface="Wingdings"/>
              </a:rPr>
              <a:t>mild respiratory alkalosis is recommended]</a:t>
            </a:r>
            <a:endParaRPr lang="en-US" sz="2200" dirty="0" smtClean="0"/>
          </a:p>
          <a:p>
            <a:endParaRPr lang="en-US" sz="1200" dirty="0" smtClean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981361" y="6463081"/>
            <a:ext cx="24886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 smtClean="0"/>
              <a:t>Stephens et al. CCM (2015)</a:t>
            </a:r>
          </a:p>
        </p:txBody>
      </p:sp>
      <p:pic>
        <p:nvPicPr>
          <p:cNvPr id="40962" name="Picture 2" descr="mage result for LUNG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9896" y="1759788"/>
            <a:ext cx="2812499" cy="17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38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26" y="294964"/>
            <a:ext cx="8424918" cy="467178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6"/>
            </a:pPr>
            <a:r>
              <a:rPr lang="en-US" sz="3100" b="1" dirty="0" smtClean="0">
                <a:solidFill>
                  <a:srgbClr val="FFFF00"/>
                </a:solidFill>
              </a:rPr>
              <a:t>VENTILATOR SUPPORT/MANAGEMENT</a:t>
            </a:r>
            <a:endParaRPr lang="en-US" sz="31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113" y="983411"/>
            <a:ext cx="8350648" cy="5288124"/>
          </a:xfrm>
        </p:spPr>
        <p:txBody>
          <a:bodyPr/>
          <a:lstStyle/>
          <a:p>
            <a:endParaRPr lang="en-US" sz="1200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Ventilator Weaning Protocol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Wean oxygen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Rewarm to 36 degrees 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Reverse NMB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Wean Sedation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Perform Spontaneous Breathing Trial</a:t>
            </a:r>
          </a:p>
          <a:p>
            <a:pPr marL="457200" lvl="1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sz="2200" dirty="0"/>
          </a:p>
          <a:p>
            <a:endParaRPr lang="en-US" sz="2000" dirty="0" smtClean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642556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043" y="4313207"/>
            <a:ext cx="8126083" cy="6556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2400" b="1" dirty="0" smtClean="0">
                <a:solidFill>
                  <a:schemeClr val="bg2"/>
                </a:solidFill>
              </a:rPr>
              <a:t>GOAL: EXTUBATION WITHIN 6-HOURS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5042" y="5733681"/>
            <a:ext cx="8126083" cy="9088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2400" b="1" dirty="0" smtClean="0">
                <a:solidFill>
                  <a:schemeClr val="bg2"/>
                </a:solidFill>
              </a:rPr>
              <a:t>ASSOCIATED WITH IMPROVED MORBIDITY AND MORTALITY</a:t>
            </a:r>
          </a:p>
        </p:txBody>
      </p:sp>
      <p:sp>
        <p:nvSpPr>
          <p:cNvPr id="5" name="Down Arrow 4"/>
          <p:cNvSpPr/>
          <p:nvPr/>
        </p:nvSpPr>
        <p:spPr>
          <a:xfrm>
            <a:off x="4537494" y="4968814"/>
            <a:ext cx="396815" cy="764867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234" name="Picture 2" descr="mage result for INTUBATED PATIE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236" y="1293962"/>
            <a:ext cx="2345307" cy="15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5042" y="6184815"/>
            <a:ext cx="3051958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STS QUALITY ALERT</a:t>
            </a:r>
            <a:endParaRPr lang="en-US" dirty="0"/>
          </a:p>
        </p:txBody>
      </p:sp>
      <p:sp>
        <p:nvSpPr>
          <p:cNvPr id="10" name="Sun 9"/>
          <p:cNvSpPr/>
          <p:nvPr/>
        </p:nvSpPr>
        <p:spPr>
          <a:xfrm>
            <a:off x="2953768" y="6219072"/>
            <a:ext cx="460457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4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57152" y="386208"/>
            <a:ext cx="8424918" cy="467178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7"/>
            </a:pPr>
            <a:r>
              <a:rPr lang="en-US" sz="3100" b="1" dirty="0" smtClean="0">
                <a:solidFill>
                  <a:srgbClr val="FFFF00"/>
                </a:solidFill>
              </a:rPr>
              <a:t>GLYCEMIC CONTROL</a:t>
            </a:r>
            <a:endParaRPr lang="en-US" sz="31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97" y="1401097"/>
            <a:ext cx="8554064" cy="4870437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b="1" dirty="0" smtClean="0">
                <a:solidFill>
                  <a:srgbClr val="FFFF00"/>
                </a:solidFill>
              </a:rPr>
              <a:t>Significance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dirty="0"/>
              <a:t>R</a:t>
            </a:r>
            <a:r>
              <a:rPr lang="en-US" dirty="0" smtClean="0"/>
              <a:t>educes risk of </a:t>
            </a:r>
          </a:p>
          <a:p>
            <a:pPr marL="1885950" lvl="3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romanLcPeriod"/>
            </a:pPr>
            <a:r>
              <a:rPr lang="en-US" dirty="0"/>
              <a:t>D</a:t>
            </a:r>
            <a:r>
              <a:rPr lang="en-US" dirty="0" smtClean="0"/>
              <a:t>eep sternal wound infections</a:t>
            </a:r>
          </a:p>
          <a:p>
            <a:pPr marL="1885950" lvl="3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romanLcPeriod"/>
            </a:pPr>
            <a:r>
              <a:rPr lang="en-US" dirty="0" smtClean="0"/>
              <a:t>All-cause infections</a:t>
            </a:r>
          </a:p>
          <a:p>
            <a:pPr marL="1885950" lvl="3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romanLcPeriod"/>
            </a:pPr>
            <a:r>
              <a:rPr lang="en-US" dirty="0" smtClean="0"/>
              <a:t>Sepsis</a:t>
            </a:r>
          </a:p>
          <a:p>
            <a:pPr marL="1885950" lvl="3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romanLcPeriod"/>
            </a:pPr>
            <a:r>
              <a:rPr lang="en-US" dirty="0" smtClean="0"/>
              <a:t>Mortality</a:t>
            </a:r>
            <a:endParaRPr lang="en-US" dirty="0"/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b="1" dirty="0" smtClean="0">
                <a:solidFill>
                  <a:srgbClr val="FFFF00"/>
                </a:solidFill>
              </a:rPr>
              <a:t>Goal: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dirty="0" smtClean="0">
                <a:solidFill>
                  <a:srgbClr val="FFFF00"/>
                </a:solidFill>
              </a:rPr>
              <a:t>BGM &lt; 180 mg/dl </a:t>
            </a:r>
            <a:r>
              <a:rPr lang="en-US" dirty="0" smtClean="0"/>
              <a:t>for the first 2 post-operative days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dirty="0" smtClean="0"/>
              <a:t>Tools: 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dirty="0" smtClean="0"/>
              <a:t>Insulin drip x 24hrs 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dirty="0"/>
              <a:t>T</a:t>
            </a:r>
            <a:r>
              <a:rPr lang="en-US" dirty="0" smtClean="0"/>
              <a:t>ransitioning to </a:t>
            </a:r>
            <a:r>
              <a:rPr lang="en-US" dirty="0" err="1" smtClean="0"/>
              <a:t>sc</a:t>
            </a:r>
            <a:r>
              <a:rPr lang="en-US" dirty="0" smtClean="0"/>
              <a:t> insulin on POD#1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200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sz="2000" dirty="0" smtClean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655309" y="6119043"/>
            <a:ext cx="24886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Lazarus et al. ATS (2009)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3458" y="5921115"/>
            <a:ext cx="5931078" cy="7211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</a:rPr>
              <a:t>Associated with improved morbidity </a:t>
            </a:r>
            <a:r>
              <a:rPr lang="en-US" sz="2400" b="1" smtClean="0">
                <a:solidFill>
                  <a:schemeClr val="bg2"/>
                </a:solidFill>
              </a:rPr>
              <a:t>and mortality!!!!</a:t>
            </a:r>
            <a:endParaRPr lang="en-US" sz="2400" b="1" dirty="0">
              <a:solidFill>
                <a:schemeClr val="bg2"/>
              </a:solidFill>
            </a:endParaRPr>
          </a:p>
        </p:txBody>
      </p:sp>
      <p:pic>
        <p:nvPicPr>
          <p:cNvPr id="41986" name="Picture 2" descr="mage result for HYPERGLYCEM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016" y="303329"/>
            <a:ext cx="2857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944558" y="2978815"/>
            <a:ext cx="3051958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STS QUALITY ALERT</a:t>
            </a:r>
            <a:endParaRPr lang="en-US" dirty="0"/>
          </a:p>
        </p:txBody>
      </p:sp>
      <p:sp>
        <p:nvSpPr>
          <p:cNvPr id="10" name="Sun 9"/>
          <p:cNvSpPr/>
          <p:nvPr/>
        </p:nvSpPr>
        <p:spPr>
          <a:xfrm>
            <a:off x="8413284" y="3013072"/>
            <a:ext cx="460457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8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02" y="191727"/>
            <a:ext cx="8424918" cy="582912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8"/>
            </a:pPr>
            <a:r>
              <a:rPr lang="en-US" sz="3100" b="1" dirty="0" smtClean="0">
                <a:solidFill>
                  <a:srgbClr val="FFFF00"/>
                </a:solidFill>
              </a:rPr>
              <a:t>PRBC TRANSFUSION STRATEGIES</a:t>
            </a:r>
            <a:endParaRPr lang="en-US" sz="31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053" y="1371600"/>
            <a:ext cx="8554064" cy="4781949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2 RCTs Evaluated Goals in Cardiac Surgery Patients</a:t>
            </a:r>
          </a:p>
          <a:p>
            <a:pPr marL="857250" lvl="1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en-US" sz="2200" dirty="0" smtClean="0"/>
              <a:t>Transfusion Requirements after Cardiac Surgery Trial </a:t>
            </a:r>
          </a:p>
          <a:p>
            <a:pPr marL="857250" lvl="1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en-US" sz="2200" dirty="0" smtClean="0"/>
              <a:t>Transfusion Indication Threshold Reduction Trial</a:t>
            </a:r>
          </a:p>
          <a:p>
            <a:pPr marL="857250" lvl="1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</a:pPr>
            <a:endParaRPr lang="en-US" sz="220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Summary of Results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>
                <a:solidFill>
                  <a:srgbClr val="FFFF00"/>
                </a:solidFill>
              </a:rPr>
              <a:t>Goal: </a:t>
            </a:r>
            <a:r>
              <a:rPr lang="en-US" sz="2200" dirty="0" err="1" smtClean="0">
                <a:solidFill>
                  <a:srgbClr val="FFFF00"/>
                </a:solidFill>
              </a:rPr>
              <a:t>Hb</a:t>
            </a:r>
            <a:r>
              <a:rPr lang="en-US" sz="2200" dirty="0" smtClean="0">
                <a:solidFill>
                  <a:srgbClr val="FFFF00"/>
                </a:solidFill>
              </a:rPr>
              <a:t> 8 g/dl (or </a:t>
            </a:r>
            <a:r>
              <a:rPr lang="en-US" sz="2200" dirty="0" err="1" smtClean="0">
                <a:solidFill>
                  <a:srgbClr val="FFFF00"/>
                </a:solidFill>
              </a:rPr>
              <a:t>Hct</a:t>
            </a:r>
            <a:r>
              <a:rPr lang="en-US" sz="2200" dirty="0" smtClean="0">
                <a:solidFill>
                  <a:srgbClr val="FFFF00"/>
                </a:solidFill>
              </a:rPr>
              <a:t> &gt;24%)</a:t>
            </a:r>
            <a:r>
              <a:rPr lang="en-US" sz="2200" dirty="0" smtClean="0"/>
              <a:t>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No difference in clinical outcomes between a </a:t>
            </a:r>
            <a:r>
              <a:rPr lang="en-US" sz="2200" dirty="0" err="1" smtClean="0"/>
              <a:t>Hb</a:t>
            </a:r>
            <a:r>
              <a:rPr lang="en-US" sz="2200" dirty="0" smtClean="0"/>
              <a:t> of 8 g/dl vs. 10 g/dl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Benefits of the restrictive approach</a:t>
            </a:r>
            <a:endParaRPr lang="en-US" sz="2200" dirty="0"/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60% reduction in transfusions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Decreased costs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Decreased complications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</a:pPr>
            <a:endParaRPr lang="en-US" sz="2200" dirty="0" smtClean="0">
              <a:solidFill>
                <a:srgbClr val="FFFF00"/>
              </a:solidFill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</a:pPr>
            <a:endParaRPr lang="en-US" sz="2200" dirty="0" smtClean="0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35626" y="6028408"/>
            <a:ext cx="2488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 smtClean="0"/>
              <a:t>Stephens et al. CCM (2015)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 smtClean="0"/>
              <a:t>Lazarus et al. ATS (2009)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 err="1" smtClean="0"/>
              <a:t>Hajjar</a:t>
            </a:r>
            <a:r>
              <a:rPr lang="en-US" altLang="en-US" sz="1200" dirty="0" smtClean="0"/>
              <a:t> et al. JAMA (2010)</a:t>
            </a:r>
          </a:p>
        </p:txBody>
      </p:sp>
      <p:pic>
        <p:nvPicPr>
          <p:cNvPr id="43012" name="Picture 4" descr="http://2.bp.blogspot.com/-WyFxqXtaKM8/T4AGDLGz2II/AAAAAAAAAaM/g3cIyUdU0vs/s320/blood+store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4536" y="5018837"/>
            <a:ext cx="2310581" cy="153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31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26" y="191727"/>
            <a:ext cx="8424918" cy="582912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9"/>
            </a:pPr>
            <a:r>
              <a:rPr lang="en-US" sz="3100" b="1" dirty="0" smtClean="0">
                <a:solidFill>
                  <a:srgbClr val="FFFF00"/>
                </a:solidFill>
              </a:rPr>
              <a:t>DE-ESCALATION OF CARE</a:t>
            </a:r>
            <a:endParaRPr lang="en-US" sz="31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053" y="1062318"/>
            <a:ext cx="8554064" cy="5486400"/>
          </a:xfrm>
        </p:spPr>
        <p:txBody>
          <a:bodyPr/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Extubate within 6-hours</a:t>
            </a:r>
            <a:endParaRPr lang="en-US" b="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1600" dirty="0" smtClean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Diet: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100" dirty="0" smtClean="0"/>
              <a:t>Evaluate swallowing function and commence clear liquids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100" dirty="0" smtClean="0"/>
              <a:t>Advance diet as tolerated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1600" dirty="0">
              <a:solidFill>
                <a:srgbClr val="FFFF00"/>
              </a:solidFill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3"/>
            </a:pPr>
            <a:r>
              <a:rPr lang="en-US" b="1" dirty="0" smtClean="0">
                <a:solidFill>
                  <a:srgbClr val="FFFF00"/>
                </a:solidFill>
              </a:rPr>
              <a:t>6-24 </a:t>
            </a:r>
            <a:r>
              <a:rPr lang="en-US" b="1" dirty="0" err="1" smtClean="0">
                <a:solidFill>
                  <a:srgbClr val="FFFF00"/>
                </a:solidFill>
              </a:rPr>
              <a:t>Hrs</a:t>
            </a:r>
            <a:r>
              <a:rPr lang="en-US" b="1" dirty="0" smtClean="0">
                <a:solidFill>
                  <a:srgbClr val="FFFF00"/>
                </a:solidFill>
              </a:rPr>
              <a:t> after ICU Admission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100" dirty="0"/>
              <a:t>I</a:t>
            </a:r>
            <a:r>
              <a:rPr lang="en-US" sz="2100" dirty="0" smtClean="0"/>
              <a:t>nflammatory effects of surgery/CPB subside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100" dirty="0" smtClean="0"/>
              <a:t>Inotropes/vasoactive agents weaned off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100" dirty="0" err="1" smtClean="0"/>
              <a:t>Avg</a:t>
            </a:r>
            <a:r>
              <a:rPr lang="en-US" sz="2100" dirty="0" smtClean="0"/>
              <a:t> Net Fluid Balance POD#0 = +6L [Intra-op and in the CSICU]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2200" dirty="0" smtClean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4"/>
            </a:pPr>
            <a:r>
              <a:rPr lang="en-US" b="1" dirty="0" smtClean="0">
                <a:solidFill>
                  <a:srgbClr val="FFFF00"/>
                </a:solidFill>
              </a:rPr>
              <a:t>Morning of POD#1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100" dirty="0" smtClean="0"/>
              <a:t>Begin diuresis: Goal Fluid Balance = -1-2L/24hrs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100" dirty="0" smtClean="0"/>
              <a:t>If adequate </a:t>
            </a:r>
            <a:r>
              <a:rPr lang="en-US" sz="2100" dirty="0" err="1" smtClean="0"/>
              <a:t>Uout</a:t>
            </a:r>
            <a:r>
              <a:rPr lang="en-US" sz="2100" dirty="0" smtClean="0">
                <a:sym typeface="Wingdings"/>
              </a:rPr>
              <a:t> remove </a:t>
            </a:r>
            <a:r>
              <a:rPr lang="en-US" sz="2100" dirty="0" err="1" smtClean="0">
                <a:sym typeface="Wingdings"/>
              </a:rPr>
              <a:t>foley</a:t>
            </a:r>
            <a:endParaRPr lang="en-US" sz="2100" dirty="0" smtClean="0">
              <a:sym typeface="Wingdings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100" dirty="0" smtClean="0">
                <a:sym typeface="Wingdings"/>
              </a:rPr>
              <a:t>Remove CVC’s and A-lines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100" dirty="0" smtClean="0">
                <a:sym typeface="Wingdings"/>
              </a:rPr>
              <a:t>Ambulate</a:t>
            </a:r>
            <a:endParaRPr lang="en-US" sz="21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2200" dirty="0" smtClean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4"/>
            </a:pPr>
            <a:endParaRPr lang="en-US" sz="2200" dirty="0" smtClean="0">
              <a:solidFill>
                <a:srgbClr val="FFFF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80771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</p:spTree>
    <p:extLst>
      <p:ext uri="{BB962C8B-B14F-4D97-AF65-F5344CB8AC3E}">
        <p14:creationId xmlns:p14="http://schemas.microsoft.com/office/powerpoint/2010/main" val="169396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26" y="191727"/>
            <a:ext cx="8424918" cy="582912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9"/>
            </a:pPr>
            <a:r>
              <a:rPr lang="en-US" sz="3100" b="1" dirty="0" smtClean="0">
                <a:solidFill>
                  <a:srgbClr val="FFFF00"/>
                </a:solidFill>
              </a:rPr>
              <a:t>DE-ESCALATION OF CARE</a:t>
            </a:r>
            <a:endParaRPr lang="en-US" sz="31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053" y="1062318"/>
            <a:ext cx="8554064" cy="5486400"/>
          </a:xfrm>
        </p:spPr>
        <p:txBody>
          <a:bodyPr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2200" dirty="0" smtClean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</a:pPr>
            <a:endParaRPr lang="en-US" sz="2200" dirty="0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626" y="1357283"/>
            <a:ext cx="848949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2400" b="1" dirty="0" smtClean="0">
                <a:solidFill>
                  <a:srgbClr val="FFFF00"/>
                </a:solidFill>
              </a:rPr>
              <a:t>Morning of POD#2: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200" dirty="0" smtClean="0"/>
              <a:t>Can remove </a:t>
            </a:r>
            <a:r>
              <a:rPr lang="en-US" sz="2200" dirty="0" err="1" smtClean="0"/>
              <a:t>epicardial</a:t>
            </a:r>
            <a:r>
              <a:rPr lang="en-US" sz="2200" dirty="0" smtClean="0"/>
              <a:t> pacer wires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200" dirty="0" smtClean="0"/>
              <a:t>Chest drains can be removed if:</a:t>
            </a:r>
          </a:p>
          <a:p>
            <a:pPr marL="1371600" lvl="2" indent="-457200">
              <a:buFont typeface="Arial" charset="0"/>
              <a:buChar char="•"/>
            </a:pPr>
            <a:r>
              <a:rPr lang="en-US" sz="2200" dirty="0" smtClean="0"/>
              <a:t>Output &lt;100cc/8hr  or &lt;15-20cc/</a:t>
            </a:r>
            <a:r>
              <a:rPr lang="en-US" sz="2200" dirty="0" err="1" smtClean="0"/>
              <a:t>hr</a:t>
            </a:r>
            <a:endParaRPr lang="en-US" sz="2200" dirty="0"/>
          </a:p>
          <a:p>
            <a:pPr marL="1371600" lvl="2" indent="-457200">
              <a:buFont typeface="Arial" charset="0"/>
              <a:buChar char="•"/>
            </a:pPr>
            <a:r>
              <a:rPr lang="en-US" sz="2200" dirty="0"/>
              <a:t>N</a:t>
            </a:r>
            <a:r>
              <a:rPr lang="en-US" sz="2200" dirty="0" smtClean="0"/>
              <a:t>o air-leak</a:t>
            </a:r>
          </a:p>
          <a:p>
            <a:pPr marL="914400" lvl="1" indent="-457200">
              <a:buFont typeface="Arial" charset="0"/>
              <a:buChar char="•"/>
            </a:pPr>
            <a:endParaRPr lang="en-US" sz="22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6" name="Rectangle 5"/>
          <p:cNvSpPr/>
          <p:nvPr/>
        </p:nvSpPr>
        <p:spPr>
          <a:xfrm>
            <a:off x="865702" y="5590452"/>
            <a:ext cx="7585124" cy="565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</a:rPr>
              <a:t>DOWNGRADE OUT OF ICU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3834581" y="3216754"/>
            <a:ext cx="855406" cy="215825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60" name="Picture 4" descr="mage result for finish li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2961" y="3216754"/>
            <a:ext cx="2637865" cy="198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9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3038" y="1844853"/>
            <a:ext cx="8816975" cy="1273326"/>
          </a:xfrm>
        </p:spPr>
        <p:txBody>
          <a:bodyPr/>
          <a:lstStyle/>
          <a:p>
            <a:pPr algn="ctr" eaLnBrk="1" hangingPunct="1"/>
            <a:r>
              <a:rPr lang="en-US" altLang="en-US" sz="3900" b="1" dirty="0" smtClean="0">
                <a:solidFill>
                  <a:srgbClr val="FFFF00"/>
                </a:solidFill>
              </a:rPr>
              <a:t>CARE OF THE POST-OPERATIVE HEART PATIENT</a:t>
            </a:r>
            <a:endParaRPr lang="en-US" altLang="en-US" sz="3900" b="1" dirty="0">
              <a:solidFill>
                <a:srgbClr val="FFFF00"/>
              </a:solidFill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81525" y="4716534"/>
            <a:ext cx="4408488" cy="1383003"/>
          </a:xfrm>
        </p:spPr>
        <p:txBody>
          <a:bodyPr/>
          <a:lstStyle/>
          <a:p>
            <a:pPr eaLnBrk="1" hangingPunct="1"/>
            <a:r>
              <a:rPr lang="en-US" altLang="en-US" dirty="0"/>
              <a:t>Bravein Amalakuhan, </a:t>
            </a:r>
            <a:r>
              <a:rPr lang="en-US" altLang="en-US" dirty="0" smtClean="0"/>
              <a:t>MD</a:t>
            </a:r>
            <a:endParaRPr lang="en-US" altLang="en-US" dirty="0"/>
          </a:p>
          <a:p>
            <a:pPr eaLnBrk="1" hangingPunct="1"/>
            <a:r>
              <a:rPr lang="en-US" altLang="en-US" sz="1400" dirty="0" smtClean="0"/>
              <a:t>Division </a:t>
            </a:r>
            <a:r>
              <a:rPr lang="en-US" altLang="en-US" sz="1400" dirty="0"/>
              <a:t>of Pulmonary and Critical Care </a:t>
            </a:r>
            <a:r>
              <a:rPr lang="en-US" altLang="en-US" sz="1400" dirty="0" smtClean="0"/>
              <a:t>Medicine </a:t>
            </a:r>
            <a:r>
              <a:rPr lang="en-US" altLang="en-US" sz="1400" dirty="0" smtClean="0"/>
              <a:t>University </a:t>
            </a:r>
            <a:r>
              <a:rPr lang="en-US" altLang="en-US" sz="1400" dirty="0"/>
              <a:t>of Texas Health, San </a:t>
            </a:r>
            <a:r>
              <a:rPr lang="en-US" altLang="en-US" sz="1400" dirty="0" smtClean="0"/>
              <a:t>Antonio</a:t>
            </a:r>
            <a:endParaRPr lang="en-US" altLang="en-US" sz="1400" dirty="0" smtClean="0"/>
          </a:p>
        </p:txBody>
      </p:sp>
      <p:pic>
        <p:nvPicPr>
          <p:cNvPr id="72706" name="Picture 2" descr="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38" y="5459475"/>
            <a:ext cx="1930810" cy="128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mage result for CARDIAC SURGERY"/>
          <p:cNvSpPr>
            <a:spLocks noChangeAspect="1" noChangeArrowheads="1"/>
          </p:cNvSpPr>
          <p:nvPr/>
        </p:nvSpPr>
        <p:spPr bwMode="auto">
          <a:xfrm>
            <a:off x="0" y="0"/>
            <a:ext cx="584835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714" name="Picture 10" descr="mage result for BLOOD AND CARDIAC SURGER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38" y="3910023"/>
            <a:ext cx="1930810" cy="145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6" name="Picture 12" descr="mage result for BLOOD AND CARDIAC SURGER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690" y="3910023"/>
            <a:ext cx="2151401" cy="145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8" name="Picture 14" descr="mage result for CARDIAC ICU MONITO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293" y="5459476"/>
            <a:ext cx="2174798" cy="128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mage result for university of texas health science center at san antoni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940" y="112892"/>
            <a:ext cx="1897074" cy="9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38" y="112892"/>
            <a:ext cx="2652901" cy="9006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938" y="3319658"/>
            <a:ext cx="1967944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 2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66690" y="3319657"/>
            <a:ext cx="1967944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7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68" y="1662535"/>
            <a:ext cx="8431479" cy="5225143"/>
          </a:xfrm>
        </p:spPr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Cardiac Surgical Critical Care: The Entity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Understanding Cardiopulmonary Bypass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Hand-offs &amp; Routine Post-Operative Care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endParaRPr lang="en-US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dirty="0" smtClean="0"/>
              <a:t>Procedure Specific Considerations/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   Management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dirty="0" smtClean="0"/>
              <a:t>Management of Common Complications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endParaRPr lang="en-US" sz="18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dirty="0" smtClean="0"/>
              <a:t>STS Quality/Performance Measures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40975" y="248113"/>
            <a:ext cx="8226425" cy="6953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00"/>
                </a:solidFill>
                <a:cs typeface="+mj-cs"/>
              </a:rPr>
              <a:t>OUTLINE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6549083" y="2386696"/>
            <a:ext cx="2502804" cy="617517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Foundational Knowledge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49083" y="3196015"/>
            <a:ext cx="2502804" cy="770144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The Basics 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POD#0 to Downgrade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3235451" y="3680510"/>
            <a:ext cx="546265" cy="689609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78929" y="1584993"/>
            <a:ext cx="2472958" cy="617517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Culture &amp; Psychology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78929" y="4509374"/>
            <a:ext cx="2472958" cy="611696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Advanced Details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78929" y="5510569"/>
            <a:ext cx="2472958" cy="510219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“Emergencies”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2" name="Picture 16" descr="mage result for university of texas health science center at san antoni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973" y="112891"/>
            <a:ext cx="1497926" cy="71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8368" y="1196107"/>
            <a:ext cx="1967944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88368" y="4175676"/>
            <a:ext cx="1967944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 2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78929" y="6175373"/>
            <a:ext cx="2472958" cy="474809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APPLICATION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39" y="112892"/>
            <a:ext cx="2094722" cy="71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27" y="2413158"/>
            <a:ext cx="7905134" cy="1143000"/>
          </a:xfrm>
        </p:spPr>
        <p:txBody>
          <a:bodyPr/>
          <a:lstStyle/>
          <a:p>
            <a:pPr algn="ctr"/>
            <a:r>
              <a:rPr lang="en-US" b="1" dirty="0" smtClean="0"/>
              <a:t>PROCEDURE SPECIFIC CONSIDERATIONS</a:t>
            </a:r>
            <a:endParaRPr lang="en-US" b="1" dirty="0"/>
          </a:p>
        </p:txBody>
      </p:sp>
      <p:pic>
        <p:nvPicPr>
          <p:cNvPr id="46082" name="Picture 2" descr="mage result for CABG SURG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089" y="266751"/>
            <a:ext cx="3603812" cy="180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mage result for valve surger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2018" y="255494"/>
            <a:ext cx="2011056" cy="180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mage result for valve surger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967" y="255494"/>
            <a:ext cx="2594978" cy="180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088" y="3781825"/>
            <a:ext cx="2390631" cy="286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 descr="elated imag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2617" y="2312894"/>
            <a:ext cx="1770049" cy="139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2" descr="mage result for ELEPHANT TRUNK aortic arch surgery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967" y="3926540"/>
            <a:ext cx="4839119" cy="272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4" name="Picture 14" descr="mage result for CABG SURGERY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089" y="2294325"/>
            <a:ext cx="1875864" cy="12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52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10" y="213020"/>
            <a:ext cx="8384875" cy="52325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Cardiac Surgical ICU (CSICU)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32" y="997527"/>
            <a:ext cx="8562110" cy="5593278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b="1" dirty="0" smtClean="0">
                <a:solidFill>
                  <a:srgbClr val="FFFF00"/>
                </a:solidFill>
              </a:rPr>
              <a:t>Providers in the CSICU</a:t>
            </a:r>
          </a:p>
          <a:p>
            <a:pPr marL="1314450" lvl="2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en-US" sz="2200" dirty="0" smtClean="0"/>
              <a:t>Cardiothoracic Surgeons</a:t>
            </a:r>
          </a:p>
          <a:p>
            <a:pPr marL="1314450" lvl="2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en-US" sz="2200" dirty="0" smtClean="0"/>
              <a:t>Interventional Cardiologists</a:t>
            </a:r>
            <a:endParaRPr lang="en-US" sz="2200" dirty="0"/>
          </a:p>
          <a:p>
            <a:pPr marL="1314450" lvl="2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en-US" sz="2200" dirty="0" smtClean="0"/>
              <a:t>Heart Failure Cardiologists</a:t>
            </a:r>
          </a:p>
          <a:p>
            <a:pPr marL="1314450" lvl="2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en-US" sz="2200" dirty="0" smtClean="0"/>
              <a:t>Intensivists</a:t>
            </a:r>
          </a:p>
          <a:p>
            <a:pPr marL="1257300" lvl="2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</a:pPr>
            <a:endParaRPr lang="en-US" sz="22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b="1" dirty="0" smtClean="0">
                <a:solidFill>
                  <a:srgbClr val="FFFF00"/>
                </a:solidFill>
              </a:rPr>
              <a:t>Who is the Primary Provider in Surgical Patients?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Culturally: Cardiac Surgeon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2200" dirty="0" smtClean="0"/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sz="2200" dirty="0" smtClean="0"/>
              <a:t> 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22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b="1" dirty="0" smtClean="0">
                <a:solidFill>
                  <a:srgbClr val="FFFF00"/>
                </a:solidFill>
              </a:rPr>
              <a:t>Building Trust Within the Team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dirty="0"/>
              <a:t>Acquisition of </a:t>
            </a:r>
            <a:r>
              <a:rPr lang="en-US" dirty="0" smtClean="0"/>
              <a:t>knowledge</a:t>
            </a:r>
            <a:endParaRPr lang="en-US" b="1" dirty="0" smtClean="0">
              <a:solidFill>
                <a:srgbClr val="FFFF00"/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Communication &amp; Respect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Recognizing each others strengths and limitations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200" dirty="0" smtClean="0"/>
              <a:t>Focusing on the Patient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22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2200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US" sz="2200" dirty="0" smtClean="0"/>
          </a:p>
        </p:txBody>
      </p:sp>
      <p:pic>
        <p:nvPicPr>
          <p:cNvPr id="3074" name="Picture 2" descr="mage result for holding hand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0393" y="3685063"/>
            <a:ext cx="2240177" cy="172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ge result for jungles with animal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970" y="1146868"/>
            <a:ext cx="2320600" cy="165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87845" y="997528"/>
            <a:ext cx="427703" cy="19226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JUNGLE</a:t>
            </a:r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5655431" y="4585710"/>
            <a:ext cx="546265" cy="81939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5200" y="3909201"/>
            <a:ext cx="5783125" cy="617517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bg2"/>
                </a:solidFill>
              </a:rPr>
              <a:t>Contemporary: Cardiac Surgeon + Intensivist</a:t>
            </a:r>
            <a:endParaRPr lang="en-US"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8427" y="2413158"/>
            <a:ext cx="7905134" cy="1143000"/>
          </a:xfrm>
        </p:spPr>
        <p:txBody>
          <a:bodyPr/>
          <a:lstStyle/>
          <a:p>
            <a:pPr algn="ctr"/>
            <a:r>
              <a:rPr lang="en-US" b="1" dirty="0"/>
              <a:t>CORONARY ARTERY BYPASS GRAFTS (CABG)</a:t>
            </a:r>
          </a:p>
        </p:txBody>
      </p:sp>
    </p:spTree>
    <p:extLst>
      <p:ext uri="{BB962C8B-B14F-4D97-AF65-F5344CB8AC3E}">
        <p14:creationId xmlns:p14="http://schemas.microsoft.com/office/powerpoint/2010/main" val="127113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167062"/>
            <a:ext cx="9036424" cy="559079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sz="2700" b="1" dirty="0" smtClean="0">
                <a:solidFill>
                  <a:srgbClr val="FFFF00"/>
                </a:solidFill>
              </a:rPr>
              <a:t>CABG: </a:t>
            </a:r>
            <a:r>
              <a:rPr lang="en-US" sz="2700" b="1" dirty="0" smtClean="0"/>
              <a:t>CONDUITS</a:t>
            </a:r>
            <a:endParaRPr lang="en-US" sz="27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496" y="943897"/>
            <a:ext cx="8657104" cy="5604821"/>
          </a:xfrm>
        </p:spPr>
        <p:txBody>
          <a:bodyPr/>
          <a:lstStyle/>
          <a:p>
            <a:pPr marL="571500" indent="-514350">
              <a:buFont typeface="+mj-lt"/>
              <a:buAutoNum type="romanUcPeriod"/>
            </a:pPr>
            <a:r>
              <a:rPr lang="en-US" sz="2200" b="1" u="sng" dirty="0" smtClean="0"/>
              <a:t>Left Internal Mammary Artery (LIMA)</a:t>
            </a:r>
          </a:p>
          <a:p>
            <a:pPr marL="1314450" lvl="2" indent="-457200"/>
            <a:r>
              <a:rPr lang="en-US" sz="2000" dirty="0"/>
              <a:t>C</a:t>
            </a:r>
            <a:r>
              <a:rPr lang="en-US" sz="2000" dirty="0" smtClean="0"/>
              <a:t>onduit of choice for bypassing the LAD</a:t>
            </a:r>
          </a:p>
          <a:p>
            <a:pPr marL="1314450" lvl="2" indent="-457200"/>
            <a:r>
              <a:rPr lang="en-US" sz="2000" dirty="0" smtClean="0"/>
              <a:t>Long-term patency</a:t>
            </a:r>
          </a:p>
          <a:p>
            <a:pPr marL="1314450" lvl="2" indent="-457200"/>
            <a:endParaRPr lang="en-US" sz="1600" dirty="0" smtClean="0"/>
          </a:p>
          <a:p>
            <a:pPr marL="571500" indent="-514350">
              <a:buFont typeface="+mj-lt"/>
              <a:buAutoNum type="romanUcPeriod"/>
            </a:pPr>
            <a:r>
              <a:rPr lang="en-US" sz="2200" b="1" u="sng" dirty="0" smtClean="0"/>
              <a:t>Right </a:t>
            </a:r>
            <a:r>
              <a:rPr lang="en-US" sz="2200" b="1" u="sng" dirty="0"/>
              <a:t>Internal Mammary Artery </a:t>
            </a:r>
            <a:r>
              <a:rPr lang="en-US" sz="2200" b="1" u="sng" dirty="0" smtClean="0"/>
              <a:t>(RIMA)</a:t>
            </a:r>
          </a:p>
          <a:p>
            <a:pPr marL="1371600" lvl="2" indent="-514350"/>
            <a:r>
              <a:rPr lang="en-US" sz="2000" dirty="0" smtClean="0"/>
              <a:t>Used in those 65-years old and younger</a:t>
            </a:r>
          </a:p>
          <a:p>
            <a:pPr marL="1371600" lvl="2" indent="-514350"/>
            <a:r>
              <a:rPr lang="en-US" sz="2000" dirty="0" smtClean="0"/>
              <a:t>Long-term patency</a:t>
            </a:r>
            <a:endParaRPr lang="en-US" sz="2000" dirty="0"/>
          </a:p>
          <a:p>
            <a:pPr marL="514350" indent="-457200"/>
            <a:endParaRPr lang="en-US" sz="1600" dirty="0" smtClean="0"/>
          </a:p>
          <a:p>
            <a:pPr marL="514350" indent="-457200">
              <a:buFont typeface="+mj-lt"/>
              <a:buAutoNum type="romanUcPeriod"/>
            </a:pPr>
            <a:r>
              <a:rPr lang="en-US" sz="2200" b="1" u="sng" dirty="0" smtClean="0"/>
              <a:t>Saphenous Veins</a:t>
            </a:r>
          </a:p>
          <a:p>
            <a:pPr marL="1314450" lvl="2" indent="-457200"/>
            <a:r>
              <a:rPr lang="en-US" sz="2000" dirty="0" smtClean="0"/>
              <a:t>Used to bypass most vessels other than the LAD</a:t>
            </a:r>
          </a:p>
          <a:p>
            <a:pPr marL="1314450" lvl="2" indent="-457200"/>
            <a:r>
              <a:rPr lang="en-US" sz="2000" dirty="0" smtClean="0"/>
              <a:t>Prone to re-stenosis</a:t>
            </a:r>
            <a:endParaRPr lang="en-US" sz="2000" dirty="0"/>
          </a:p>
          <a:p>
            <a:pPr marL="571500" indent="-514350">
              <a:buFont typeface="+mj-lt"/>
              <a:buAutoNum type="romanUcPeriod"/>
            </a:pPr>
            <a:endParaRPr lang="en-US" sz="1600" dirty="0" smtClean="0"/>
          </a:p>
          <a:p>
            <a:pPr marL="571500" indent="-514350">
              <a:buFont typeface="+mj-lt"/>
              <a:buAutoNum type="romanUcPeriod"/>
            </a:pPr>
            <a:r>
              <a:rPr lang="en-US" sz="2200" b="1" u="sng" dirty="0" smtClean="0"/>
              <a:t>Radial Arteries</a:t>
            </a:r>
          </a:p>
          <a:p>
            <a:pPr marL="1371600" lvl="2" indent="-514350"/>
            <a:r>
              <a:rPr lang="en-US" sz="2000" dirty="0" smtClean="0"/>
              <a:t>Used only if RIMA is unable to be harvested</a:t>
            </a:r>
          </a:p>
          <a:p>
            <a:pPr marL="1371600" lvl="2" indent="-514350"/>
            <a:r>
              <a:rPr lang="en-US" sz="2000" dirty="0" smtClean="0"/>
              <a:t>Muscular wall --&gt; </a:t>
            </a:r>
            <a:r>
              <a:rPr lang="en-US" sz="2000" dirty="0" err="1" smtClean="0"/>
              <a:t>Proned</a:t>
            </a:r>
            <a:r>
              <a:rPr lang="en-US" sz="2000" dirty="0" smtClean="0"/>
              <a:t> to Spasm </a:t>
            </a:r>
          </a:p>
          <a:p>
            <a:pPr marL="1828800" lvl="3" indent="-514350"/>
            <a:r>
              <a:rPr lang="en-US" sz="2000" dirty="0" smtClean="0"/>
              <a:t>Long-term CCB post-op</a:t>
            </a:r>
          </a:p>
          <a:p>
            <a:pPr marL="57150" indent="0">
              <a:buNone/>
            </a:pPr>
            <a:endParaRPr lang="en-US" sz="22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7388942" y="1187245"/>
            <a:ext cx="1622317" cy="700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12% Failure Rate at 10 </a:t>
            </a:r>
            <a:r>
              <a:rPr lang="en-US" dirty="0" err="1" smtClean="0">
                <a:solidFill>
                  <a:schemeClr val="bg2"/>
                </a:solidFill>
              </a:rPr>
              <a:t>yrs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8942" y="2409840"/>
            <a:ext cx="1622317" cy="700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12% Failure Rate at 10 </a:t>
            </a:r>
            <a:r>
              <a:rPr lang="en-US" dirty="0" err="1" smtClean="0">
                <a:solidFill>
                  <a:schemeClr val="bg2"/>
                </a:solidFill>
              </a:rPr>
              <a:t>yrs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83804" y="3950291"/>
            <a:ext cx="1622317" cy="700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50% Failure Rate at 10 </a:t>
            </a:r>
            <a:r>
              <a:rPr lang="en-US" dirty="0" err="1" smtClean="0">
                <a:solidFill>
                  <a:schemeClr val="bg2"/>
                </a:solidFill>
              </a:rPr>
              <a:t>yrs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41458" y="5605615"/>
            <a:ext cx="1764663" cy="700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Rarely used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Little LTM Data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61992" y="1754888"/>
            <a:ext cx="3051958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STS QUALITY ALERT</a:t>
            </a:r>
            <a:endParaRPr lang="en-US" dirty="0"/>
          </a:p>
        </p:txBody>
      </p:sp>
      <p:sp>
        <p:nvSpPr>
          <p:cNvPr id="18" name="Sun 17"/>
          <p:cNvSpPr/>
          <p:nvPr/>
        </p:nvSpPr>
        <p:spPr>
          <a:xfrm>
            <a:off x="6530718" y="1789145"/>
            <a:ext cx="460457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61992" y="3163378"/>
            <a:ext cx="3051958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STS QUALITY ALERT</a:t>
            </a:r>
            <a:endParaRPr lang="en-US" dirty="0"/>
          </a:p>
        </p:txBody>
      </p:sp>
      <p:sp>
        <p:nvSpPr>
          <p:cNvPr id="20" name="Sun 19"/>
          <p:cNvSpPr/>
          <p:nvPr/>
        </p:nvSpPr>
        <p:spPr>
          <a:xfrm>
            <a:off x="6530718" y="3197635"/>
            <a:ext cx="460457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ge result for cabg LIMA to LAD, SVG to R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3227294" cy="1385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TYPES OF BYPASS GRAFTS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43400" y="376518"/>
            <a:ext cx="995082" cy="255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CABGX3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7171764" y="376518"/>
            <a:ext cx="995082" cy="255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CABGX2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824752" y="3933263"/>
            <a:ext cx="1057835" cy="27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CABGX2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3926541" y="3933263"/>
            <a:ext cx="1057835" cy="27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CABGX3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7028330" y="3933263"/>
            <a:ext cx="1057835" cy="27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CABGX4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84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e result for left internal mammary artery along chest wa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143000"/>
            <a:ext cx="4571042" cy="57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mage result for SVG graft from l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042" y="-1"/>
            <a:ext cx="4572958" cy="435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mage result for SVG graft from l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1823" y="4355410"/>
            <a:ext cx="2622177" cy="250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mage result for SVG graft from l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042" y="4355410"/>
            <a:ext cx="2105898" cy="250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" y="1"/>
            <a:ext cx="4571041" cy="1141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GRAFT HARVESTING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35424" y="2944906"/>
            <a:ext cx="376517" cy="121023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160059" y="2938181"/>
            <a:ext cx="448235" cy="127748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10988" y="2756647"/>
            <a:ext cx="524436" cy="309282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08294" y="2756646"/>
            <a:ext cx="654424" cy="28023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1040" y="26894"/>
            <a:ext cx="834678" cy="322729"/>
          </a:xfrm>
          <a:prstGeom prst="rect">
            <a:avLst/>
          </a:prstGeom>
          <a:solidFill>
            <a:schemeClr val="bg2"/>
          </a:solidFill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SVG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84487" y="4383237"/>
            <a:ext cx="834678" cy="322729"/>
          </a:xfrm>
          <a:prstGeom prst="rect">
            <a:avLst/>
          </a:prstGeom>
          <a:solidFill>
            <a:schemeClr val="bg2"/>
          </a:solidFill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SVG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685348" y="4383237"/>
            <a:ext cx="834678" cy="322729"/>
          </a:xfrm>
          <a:prstGeom prst="rect">
            <a:avLst/>
          </a:prstGeom>
          <a:solidFill>
            <a:schemeClr val="bg2"/>
          </a:solidFill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SVG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2967" y="1141564"/>
            <a:ext cx="1829280" cy="322729"/>
          </a:xfrm>
          <a:prstGeom prst="rect">
            <a:avLst/>
          </a:prstGeom>
          <a:solidFill>
            <a:schemeClr val="bg2"/>
          </a:solidFill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LIMA &amp; RIMA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2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18" y="1093056"/>
            <a:ext cx="8821270" cy="5311589"/>
          </a:xfrm>
        </p:spPr>
        <p:txBody>
          <a:bodyPr/>
          <a:lstStyle/>
          <a:p>
            <a:pPr marL="400050"/>
            <a:r>
              <a:rPr lang="en-US" b="1" dirty="0">
                <a:solidFill>
                  <a:srgbClr val="FFFF00"/>
                </a:solidFill>
              </a:rPr>
              <a:t>Aspirin: </a:t>
            </a:r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Outcomes:</a:t>
            </a:r>
          </a:p>
          <a:p>
            <a:pPr marL="1200150" lvl="2"/>
            <a:r>
              <a:rPr lang="en-US" sz="2000" dirty="0" smtClean="0"/>
              <a:t>Improves </a:t>
            </a:r>
            <a:r>
              <a:rPr lang="en-US" sz="2000" dirty="0"/>
              <a:t>long-term graft patency, </a:t>
            </a:r>
            <a:r>
              <a:rPr lang="en-US" sz="2000" dirty="0" smtClean="0"/>
              <a:t>reduces </a:t>
            </a:r>
            <a:r>
              <a:rPr lang="en-US" sz="2000" dirty="0"/>
              <a:t>mortality, MI, stroke, bowl infarction and AKI after CABG</a:t>
            </a:r>
          </a:p>
          <a:p>
            <a:pPr marL="800100" lvl="1"/>
            <a:r>
              <a:rPr lang="en-US" sz="2000" dirty="0">
                <a:solidFill>
                  <a:srgbClr val="FFFF00"/>
                </a:solidFill>
              </a:rPr>
              <a:t>Admin Timing: </a:t>
            </a:r>
            <a:r>
              <a:rPr lang="en-US" sz="2000" dirty="0"/>
              <a:t>Pre-op + Within 6-hours post-op</a:t>
            </a:r>
          </a:p>
          <a:p>
            <a:pPr marL="800100" lvl="1"/>
            <a:r>
              <a:rPr lang="en-US" sz="2000" dirty="0">
                <a:solidFill>
                  <a:srgbClr val="FFFF00"/>
                </a:solidFill>
              </a:rPr>
              <a:t>Duration:</a:t>
            </a:r>
            <a:r>
              <a:rPr lang="en-US" sz="2000" dirty="0"/>
              <a:t> Indefinitely </a:t>
            </a:r>
            <a:endParaRPr lang="en-US" sz="2000" dirty="0" smtClean="0"/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Dosing: </a:t>
            </a:r>
            <a:r>
              <a:rPr lang="en-US" sz="2000" dirty="0" smtClean="0"/>
              <a:t>ASA 100-325mg daily</a:t>
            </a:r>
            <a:endParaRPr lang="en-US" sz="2000" dirty="0"/>
          </a:p>
          <a:p>
            <a:pPr marL="400050"/>
            <a:endParaRPr lang="en-US" sz="1600" dirty="0"/>
          </a:p>
          <a:p>
            <a:pPr marL="400050"/>
            <a:r>
              <a:rPr lang="en-US" b="1" dirty="0">
                <a:solidFill>
                  <a:srgbClr val="FFFF00"/>
                </a:solidFill>
              </a:rPr>
              <a:t>Statins</a:t>
            </a:r>
            <a:r>
              <a:rPr lang="en-US" b="1" dirty="0" smtClean="0">
                <a:solidFill>
                  <a:srgbClr val="FFFF00"/>
                </a:solidFill>
              </a:rPr>
              <a:t>:</a:t>
            </a:r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Outcomes:</a:t>
            </a:r>
          </a:p>
          <a:p>
            <a:pPr marL="1200150" lvl="2"/>
            <a:r>
              <a:rPr lang="en-US" sz="2000" dirty="0" smtClean="0"/>
              <a:t>Decreases incidence of atrial fibrillation, adverse coronary events, risk of graft occlusion, AKI and all cause mortality after CABG</a:t>
            </a:r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Admin Timing: </a:t>
            </a:r>
            <a:r>
              <a:rPr lang="en-US" sz="2000" dirty="0" smtClean="0"/>
              <a:t>As soon as tolerating oral intake post-op</a:t>
            </a:r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Duration: </a:t>
            </a:r>
            <a:r>
              <a:rPr lang="en-US" sz="2000" dirty="0" smtClean="0"/>
              <a:t>Indefinitely</a:t>
            </a:r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Dosing: </a:t>
            </a:r>
            <a:r>
              <a:rPr lang="en-US" sz="2000" dirty="0" smtClean="0"/>
              <a:t>Atorvastatin 40-80mg daily</a:t>
            </a:r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341" y="314377"/>
            <a:ext cx="9036424" cy="626316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sz="2700" b="1" dirty="0" smtClean="0">
                <a:solidFill>
                  <a:srgbClr val="FFFF00"/>
                </a:solidFill>
              </a:rPr>
              <a:t>CABG: </a:t>
            </a:r>
            <a:r>
              <a:rPr lang="en-US" sz="2700" b="1" dirty="0" smtClean="0"/>
              <a:t>MEDICATIONS &amp; QUALITY METRICS</a:t>
            </a:r>
            <a:endParaRPr lang="en-US" sz="2700" b="1" dirty="0">
              <a:solidFill>
                <a:srgbClr val="FFFF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8" name="Rectangle 7"/>
          <p:cNvSpPr/>
          <p:nvPr/>
        </p:nvSpPr>
        <p:spPr>
          <a:xfrm>
            <a:off x="249382" y="1117770"/>
            <a:ext cx="2576946" cy="3913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Aspirin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9382" y="3953030"/>
            <a:ext cx="2576946" cy="3913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Statins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2354" y="1509131"/>
            <a:ext cx="3051958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STS QUALITY ALERT</a:t>
            </a:r>
            <a:endParaRPr lang="en-US" dirty="0"/>
          </a:p>
        </p:txBody>
      </p:sp>
      <p:sp>
        <p:nvSpPr>
          <p:cNvPr id="18" name="Sun 17"/>
          <p:cNvSpPr/>
          <p:nvPr/>
        </p:nvSpPr>
        <p:spPr>
          <a:xfrm>
            <a:off x="8081080" y="1543388"/>
            <a:ext cx="460457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612354" y="4344391"/>
            <a:ext cx="3051958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STS QUALITY ALERT</a:t>
            </a:r>
            <a:endParaRPr lang="en-US" dirty="0"/>
          </a:p>
        </p:txBody>
      </p:sp>
      <p:sp>
        <p:nvSpPr>
          <p:cNvPr id="20" name="Sun 19"/>
          <p:cNvSpPr/>
          <p:nvPr/>
        </p:nvSpPr>
        <p:spPr>
          <a:xfrm>
            <a:off x="8081080" y="4378648"/>
            <a:ext cx="460457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18" y="1223682"/>
            <a:ext cx="8821270" cy="5311589"/>
          </a:xfrm>
        </p:spPr>
        <p:txBody>
          <a:bodyPr/>
          <a:lstStyle/>
          <a:p>
            <a:pPr marL="400050"/>
            <a:r>
              <a:rPr lang="en-US" b="1" dirty="0" smtClean="0">
                <a:solidFill>
                  <a:srgbClr val="FFFF00"/>
                </a:solidFill>
              </a:rPr>
              <a:t>Beta Blockers:</a:t>
            </a:r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Outcomes:</a:t>
            </a:r>
          </a:p>
          <a:p>
            <a:pPr marL="1200150" lvl="2"/>
            <a:r>
              <a:rPr lang="en-US" sz="2000" dirty="0" smtClean="0"/>
              <a:t>Decreases incidence of atrial fibrillation, myocardial ischemia and </a:t>
            </a:r>
            <a:r>
              <a:rPr lang="en-US" sz="2000" dirty="0"/>
              <a:t>all-cause </a:t>
            </a:r>
            <a:r>
              <a:rPr lang="en-US" sz="2000" dirty="0" smtClean="0"/>
              <a:t>mortality</a:t>
            </a:r>
            <a:r>
              <a:rPr lang="en-US" sz="2000" dirty="0"/>
              <a:t> </a:t>
            </a:r>
            <a:r>
              <a:rPr lang="en-US" sz="2000" dirty="0" smtClean="0"/>
              <a:t>after CABG</a:t>
            </a:r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Admin Timing: </a:t>
            </a:r>
            <a:r>
              <a:rPr lang="en-US" sz="2000" dirty="0" smtClean="0"/>
              <a:t>Pre-op and Post-op once hemodynamically stable</a:t>
            </a:r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Duration: </a:t>
            </a:r>
            <a:r>
              <a:rPr lang="en-US" sz="2000" dirty="0" smtClean="0"/>
              <a:t>Indefinitely</a:t>
            </a:r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Dosing: </a:t>
            </a:r>
            <a:r>
              <a:rPr lang="en-US" sz="2000" dirty="0" smtClean="0"/>
              <a:t>Start at low doses and titrate up [Metoprolol 12.5mg BID]</a:t>
            </a:r>
          </a:p>
          <a:p>
            <a:pPr marL="400050"/>
            <a:endParaRPr lang="en-US" sz="2000" dirty="0" smtClean="0"/>
          </a:p>
          <a:p>
            <a:pPr marL="400050"/>
            <a:r>
              <a:rPr lang="en-US" b="1" dirty="0" err="1" smtClean="0">
                <a:solidFill>
                  <a:srgbClr val="FFFF00"/>
                </a:solidFill>
              </a:rPr>
              <a:t>ACEi</a:t>
            </a:r>
            <a:r>
              <a:rPr lang="en-US" b="1" dirty="0" smtClean="0">
                <a:solidFill>
                  <a:srgbClr val="FFFF00"/>
                </a:solidFill>
              </a:rPr>
              <a:t> or ARBs:</a:t>
            </a:r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Indication: </a:t>
            </a:r>
            <a:r>
              <a:rPr lang="en-US" sz="2000" dirty="0" smtClean="0"/>
              <a:t>For those on it pre-op and de-novo post-op if patient has a decreased LV EF, DM or CKD</a:t>
            </a:r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Admin Timing: </a:t>
            </a:r>
            <a:r>
              <a:rPr lang="en-US" sz="2000" dirty="0" smtClean="0"/>
              <a:t>Post-op once hemodynamically stable</a:t>
            </a:r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Duration: </a:t>
            </a:r>
            <a:r>
              <a:rPr lang="en-US" sz="2000" dirty="0" smtClean="0"/>
              <a:t>Indefinitely</a:t>
            </a:r>
          </a:p>
          <a:p>
            <a:pPr marL="800100" lvl="1"/>
            <a:r>
              <a:rPr lang="en-US" sz="2000" dirty="0" smtClean="0">
                <a:solidFill>
                  <a:srgbClr val="FFFF00"/>
                </a:solidFill>
              </a:rPr>
              <a:t>Dosing: </a:t>
            </a:r>
            <a:r>
              <a:rPr lang="en-US" sz="2000" dirty="0" smtClean="0"/>
              <a:t>Lisinopril 40mg Daily</a:t>
            </a:r>
          </a:p>
          <a:p>
            <a:pPr marL="800100" lvl="1"/>
            <a:endParaRPr lang="en-US" dirty="0">
              <a:solidFill>
                <a:srgbClr val="FFFF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341" y="284173"/>
            <a:ext cx="9036424" cy="639763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sz="2700" b="1" dirty="0" smtClean="0">
                <a:solidFill>
                  <a:srgbClr val="FFFF00"/>
                </a:solidFill>
              </a:rPr>
              <a:t>CABG: </a:t>
            </a:r>
            <a:r>
              <a:rPr lang="en-US" sz="2700" b="1" dirty="0" smtClean="0"/>
              <a:t>MEDICATIONS &amp; QUALITY METRICS</a:t>
            </a:r>
            <a:endParaRPr lang="en-US" sz="2700" b="1" dirty="0">
              <a:solidFill>
                <a:srgbClr val="FFFF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257" y="1223682"/>
            <a:ext cx="2576946" cy="3913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Beta-Blockers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1257" y="4178659"/>
            <a:ext cx="2576946" cy="3913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</a:rPr>
              <a:t>ACEi</a:t>
            </a:r>
            <a:r>
              <a:rPr lang="en-US" sz="2400" dirty="0" smtClean="0">
                <a:solidFill>
                  <a:schemeClr val="bg2"/>
                </a:solidFill>
              </a:rPr>
              <a:t> or ARBS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7033" y="1615043"/>
            <a:ext cx="3051958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STS QUALITY ALERT</a:t>
            </a:r>
            <a:endParaRPr lang="en-US" dirty="0"/>
          </a:p>
        </p:txBody>
      </p:sp>
      <p:sp>
        <p:nvSpPr>
          <p:cNvPr id="12" name="Sun 11"/>
          <p:cNvSpPr/>
          <p:nvPr/>
        </p:nvSpPr>
        <p:spPr>
          <a:xfrm>
            <a:off x="8275759" y="1649300"/>
            <a:ext cx="460457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807033" y="4181135"/>
            <a:ext cx="3051958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STS QUALITY ALERT</a:t>
            </a:r>
            <a:endParaRPr lang="en-US" dirty="0"/>
          </a:p>
        </p:txBody>
      </p:sp>
      <p:sp>
        <p:nvSpPr>
          <p:cNvPr id="14" name="Sun 13"/>
          <p:cNvSpPr/>
          <p:nvPr/>
        </p:nvSpPr>
        <p:spPr>
          <a:xfrm>
            <a:off x="8275759" y="4215392"/>
            <a:ext cx="460457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8427" y="2413158"/>
            <a:ext cx="7905134" cy="666218"/>
          </a:xfrm>
        </p:spPr>
        <p:txBody>
          <a:bodyPr/>
          <a:lstStyle/>
          <a:p>
            <a:pPr algn="ctr"/>
            <a:r>
              <a:rPr lang="en-US" b="1" dirty="0" smtClean="0"/>
              <a:t>CARDIAC VALVE SURGERY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699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60" y="274638"/>
            <a:ext cx="8831916" cy="572528"/>
          </a:xfrm>
        </p:spPr>
        <p:txBody>
          <a:bodyPr/>
          <a:lstStyle/>
          <a:p>
            <a:pPr algn="ctr"/>
            <a:r>
              <a:rPr lang="en-US" sz="2700" b="1" dirty="0" smtClean="0">
                <a:solidFill>
                  <a:srgbClr val="FFFF00"/>
                </a:solidFill>
              </a:rPr>
              <a:t>CARDIAC VALVE SURGERY: </a:t>
            </a:r>
            <a:r>
              <a:rPr lang="en-US" sz="2700" b="1" dirty="0" smtClean="0"/>
              <a:t>GENERAL PRINCIPLES</a:t>
            </a: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390" y="1237128"/>
            <a:ext cx="8603316" cy="5419165"/>
          </a:xfrm>
        </p:spPr>
        <p:txBody>
          <a:bodyPr/>
          <a:lstStyle/>
          <a:p>
            <a:r>
              <a:rPr lang="en-US" b="1" dirty="0" smtClean="0"/>
              <a:t>Valve surgery has a </a:t>
            </a:r>
            <a:r>
              <a:rPr lang="en-US" b="1" dirty="0" smtClean="0">
                <a:solidFill>
                  <a:srgbClr val="FFFF00"/>
                </a:solidFill>
              </a:rPr>
              <a:t>higher mortality rate</a:t>
            </a:r>
            <a:r>
              <a:rPr lang="en-US" b="1" dirty="0" smtClean="0"/>
              <a:t> vs. CABG</a:t>
            </a:r>
          </a:p>
          <a:p>
            <a:pPr lvl="2"/>
            <a:r>
              <a:rPr lang="en-US" sz="2200" dirty="0" smtClean="0"/>
              <a:t>Aortic Valve: 2x Higher Risk</a:t>
            </a:r>
          </a:p>
          <a:p>
            <a:pPr lvl="2"/>
            <a:r>
              <a:rPr lang="en-US" sz="2200" dirty="0" smtClean="0"/>
              <a:t>Mitral Valve: 3x Higher Risk</a:t>
            </a:r>
          </a:p>
          <a:p>
            <a:pPr lvl="2"/>
            <a:r>
              <a:rPr lang="en-US" sz="2200" b="1" dirty="0" smtClean="0">
                <a:solidFill>
                  <a:srgbClr val="FF0000"/>
                </a:solidFill>
              </a:rPr>
              <a:t>Tricuspid Valve: 4x Higher Risk</a:t>
            </a:r>
          </a:p>
          <a:p>
            <a:endParaRPr lang="en-US" sz="2200" dirty="0" smtClean="0"/>
          </a:p>
          <a:p>
            <a:r>
              <a:rPr lang="en-US" b="1" dirty="0" smtClean="0"/>
              <a:t>Anticoagulation: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200" dirty="0" err="1" smtClean="0">
                <a:solidFill>
                  <a:srgbClr val="FFFF00"/>
                </a:solidFill>
              </a:rPr>
              <a:t>Bioprosthetic</a:t>
            </a:r>
            <a:r>
              <a:rPr lang="en-US" sz="2200" dirty="0" smtClean="0">
                <a:solidFill>
                  <a:srgbClr val="FFFF00"/>
                </a:solidFill>
              </a:rPr>
              <a:t> Valves: </a:t>
            </a:r>
          </a:p>
          <a:p>
            <a:pPr marL="1714500" lvl="3" indent="-457200"/>
            <a:r>
              <a:rPr lang="en-US" sz="2200" dirty="0" smtClean="0"/>
              <a:t>ASA is usually sufficient</a:t>
            </a:r>
          </a:p>
          <a:p>
            <a:pPr marL="1714500" lvl="3" indent="-457200"/>
            <a:r>
              <a:rPr lang="en-US" sz="2200" dirty="0" smtClean="0"/>
              <a:t>Some studies recommend short-term Oral AC (8 </a:t>
            </a:r>
            <a:r>
              <a:rPr lang="en-US" sz="2200" dirty="0" err="1" smtClean="0"/>
              <a:t>wks</a:t>
            </a:r>
            <a:r>
              <a:rPr lang="en-US" sz="2200" dirty="0" smtClean="0"/>
              <a:t>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rgbClr val="FFFF00"/>
                </a:solidFill>
              </a:rPr>
              <a:t>Mechanical Valves:</a:t>
            </a:r>
          </a:p>
          <a:p>
            <a:pPr marL="1714500" lvl="3" indent="-457200"/>
            <a:r>
              <a:rPr lang="en-US" sz="2200" dirty="0" smtClean="0"/>
              <a:t>Life-long AC (started on POD #1 or 2)</a:t>
            </a:r>
          </a:p>
          <a:p>
            <a:pPr marL="2628900" lvl="5" indent="-457200"/>
            <a:r>
              <a:rPr lang="en-US" sz="2200" dirty="0" smtClean="0"/>
              <a:t>Heparin Drip then Oral AC</a:t>
            </a:r>
          </a:p>
          <a:p>
            <a:pPr marL="2628900" lvl="5" indent="-457200"/>
            <a:r>
              <a:rPr lang="en-US" sz="2200" dirty="0" smtClean="0"/>
              <a:t>Oral AC only (without Heparin bridge)</a:t>
            </a:r>
          </a:p>
          <a:p>
            <a:pPr marL="1714500" lvl="3" indent="-457200"/>
            <a:endParaRPr lang="en-US" sz="2200" dirty="0" smtClean="0"/>
          </a:p>
          <a:p>
            <a:pPr lvl="1"/>
            <a:endParaRPr lang="en-US" sz="2200" dirty="0"/>
          </a:p>
        </p:txBody>
      </p:sp>
      <p:sp>
        <p:nvSpPr>
          <p:cNvPr id="5" name="Rectangle 4"/>
          <p:cNvSpPr/>
          <p:nvPr/>
        </p:nvSpPr>
        <p:spPr>
          <a:xfrm>
            <a:off x="6589060" y="5795683"/>
            <a:ext cx="591670" cy="3361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OR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8" name="Rectangle 7"/>
          <p:cNvSpPr/>
          <p:nvPr/>
        </p:nvSpPr>
        <p:spPr>
          <a:xfrm>
            <a:off x="5845722" y="1745673"/>
            <a:ext cx="3174454" cy="10323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 smtClean="0">
                <a:solidFill>
                  <a:schemeClr val="bg2"/>
                </a:solidFill>
              </a:rPr>
              <a:t>Risk: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Repair  &lt;  Replacement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9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60" y="274638"/>
            <a:ext cx="8831916" cy="572528"/>
          </a:xfrm>
        </p:spPr>
        <p:txBody>
          <a:bodyPr/>
          <a:lstStyle/>
          <a:p>
            <a:pPr algn="ctr"/>
            <a:r>
              <a:rPr lang="en-US" sz="2700" b="1" dirty="0" smtClean="0">
                <a:solidFill>
                  <a:srgbClr val="FFFF00"/>
                </a:solidFill>
              </a:rPr>
              <a:t>CARDIAC VALVE SURGERY: </a:t>
            </a:r>
            <a:r>
              <a:rPr lang="en-US" sz="2700" b="1" dirty="0" smtClean="0"/>
              <a:t>GENERAL PRINCIPLES</a:t>
            </a:r>
            <a:endParaRPr lang="en-US" sz="2700" b="1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4" name="Rectangle 3"/>
          <p:cNvSpPr/>
          <p:nvPr/>
        </p:nvSpPr>
        <p:spPr>
          <a:xfrm>
            <a:off x="663677" y="1111771"/>
            <a:ext cx="7728155" cy="10652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Post-operatively patients will initially face ventricular failure and </a:t>
            </a:r>
            <a:r>
              <a:rPr lang="en-US" sz="2400" dirty="0" smtClean="0">
                <a:solidFill>
                  <a:schemeClr val="bg1"/>
                </a:solidFill>
              </a:rPr>
              <a:t>significant </a:t>
            </a:r>
            <a:r>
              <a:rPr lang="en-US" sz="2400" dirty="0">
                <a:solidFill>
                  <a:schemeClr val="bg1"/>
                </a:solidFill>
              </a:rPr>
              <a:t>arrhythmias </a:t>
            </a:r>
          </a:p>
        </p:txBody>
      </p:sp>
      <p:sp>
        <p:nvSpPr>
          <p:cNvPr id="7" name="Rectangle 6"/>
          <p:cNvSpPr/>
          <p:nvPr/>
        </p:nvSpPr>
        <p:spPr>
          <a:xfrm>
            <a:off x="663677" y="3224262"/>
            <a:ext cx="7728155" cy="14669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400" dirty="0">
                <a:solidFill>
                  <a:schemeClr val="bg1"/>
                </a:solidFill>
              </a:rPr>
              <a:t>Inflammation will </a:t>
            </a:r>
            <a:r>
              <a:rPr lang="en-US" sz="2400" dirty="0" smtClean="0">
                <a:solidFill>
                  <a:schemeClr val="bg1"/>
                </a:solidFill>
              </a:rPr>
              <a:t>resolve</a:t>
            </a:r>
            <a:endParaRPr lang="en-US" sz="2400" dirty="0">
              <a:solidFill>
                <a:schemeClr val="bg1"/>
              </a:solidFill>
            </a:endParaRPr>
          </a:p>
          <a:p>
            <a:pPr lvl="1" algn="ctr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400" dirty="0">
                <a:solidFill>
                  <a:schemeClr val="bg1"/>
                </a:solidFill>
              </a:rPr>
              <a:t>Recovery from operative ischemic injury</a:t>
            </a:r>
          </a:p>
          <a:p>
            <a:pPr lvl="1" algn="ctr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400" dirty="0">
                <a:solidFill>
                  <a:schemeClr val="bg1"/>
                </a:solidFill>
              </a:rPr>
              <a:t>Ventricular </a:t>
            </a:r>
            <a:r>
              <a:rPr lang="en-US" sz="2400" dirty="0" smtClean="0">
                <a:solidFill>
                  <a:schemeClr val="bg1"/>
                </a:solidFill>
              </a:rPr>
              <a:t>remodeling will occur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3677" y="5682252"/>
            <a:ext cx="7728155" cy="8259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Ejection Fraction Will Improve/Resolve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218039" y="2322946"/>
            <a:ext cx="386179" cy="75216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218038" y="4810653"/>
            <a:ext cx="386179" cy="75216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34233" y="2551471"/>
            <a:ext cx="197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Weeks-to-Months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0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90" y="274639"/>
            <a:ext cx="8737785" cy="962490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MITRAL VALVE (MV) SURGERY: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Things to Anticipate Post-Op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1438835"/>
            <a:ext cx="8821271" cy="5123329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b="1" dirty="0" smtClean="0">
                <a:solidFill>
                  <a:srgbClr val="FFFF00"/>
                </a:solidFill>
              </a:rPr>
              <a:t>Left Ventricular Failure:</a:t>
            </a:r>
          </a:p>
          <a:p>
            <a:pPr lvl="1"/>
            <a:r>
              <a:rPr lang="en-US" sz="2000" dirty="0" smtClean="0"/>
              <a:t>Common after MV repair/replacement for </a:t>
            </a:r>
            <a:r>
              <a:rPr lang="en-US" sz="2000" b="1" dirty="0" smtClean="0">
                <a:solidFill>
                  <a:srgbClr val="FFFF00"/>
                </a:solidFill>
              </a:rPr>
              <a:t>Mitral Regurgitation (MR)</a:t>
            </a:r>
            <a:r>
              <a:rPr lang="en-US" sz="2000" dirty="0" smtClean="0"/>
              <a:t> </a:t>
            </a:r>
          </a:p>
          <a:p>
            <a:pPr lvl="2"/>
            <a:r>
              <a:rPr lang="en-US" sz="2000" dirty="0" smtClean="0"/>
              <a:t>The newly competent MV no longer serves as a low-pressure “pop-off” valve for the LV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smtClean="0">
                <a:solidFill>
                  <a:srgbClr val="FFFF00"/>
                </a:solidFill>
              </a:rPr>
              <a:t>Increased </a:t>
            </a:r>
            <a:r>
              <a:rPr lang="en-US" sz="2000" dirty="0">
                <a:solidFill>
                  <a:srgbClr val="FFFF00"/>
                </a:solidFill>
              </a:rPr>
              <a:t>LV </a:t>
            </a:r>
            <a:r>
              <a:rPr lang="en-US" sz="2000" dirty="0" smtClean="0">
                <a:solidFill>
                  <a:srgbClr val="FFFF00"/>
                </a:solidFill>
              </a:rPr>
              <a:t>afterload</a:t>
            </a:r>
          </a:p>
          <a:p>
            <a:pPr lvl="2"/>
            <a:r>
              <a:rPr lang="en-US" sz="2000" dirty="0" smtClean="0"/>
              <a:t>Treatment: </a:t>
            </a:r>
          </a:p>
          <a:p>
            <a:pPr lvl="3"/>
            <a:r>
              <a:rPr lang="en-US" sz="2000" dirty="0" smtClean="0"/>
              <a:t>Afterload Reduction: Nitro/Nitroprusside Drips, IABP</a:t>
            </a:r>
          </a:p>
          <a:p>
            <a:pPr lvl="3"/>
            <a:r>
              <a:rPr lang="en-US" sz="2000" dirty="0" err="1" smtClean="0"/>
              <a:t>Inotropy</a:t>
            </a:r>
            <a:r>
              <a:rPr lang="en-US" sz="2000" dirty="0" smtClean="0"/>
              <a:t>: </a:t>
            </a:r>
            <a:r>
              <a:rPr lang="en-US" sz="2000" dirty="0" err="1" smtClean="0"/>
              <a:t>Levo</a:t>
            </a:r>
            <a:r>
              <a:rPr lang="en-US" sz="2000" dirty="0" smtClean="0"/>
              <a:t> +-</a:t>
            </a:r>
            <a:r>
              <a:rPr lang="en-US" sz="2000" dirty="0" err="1" smtClean="0"/>
              <a:t>Dobutamine</a:t>
            </a:r>
            <a:endParaRPr lang="en-US" sz="2000" dirty="0" smtClean="0"/>
          </a:p>
          <a:p>
            <a:endParaRPr lang="en-US" sz="2000" b="1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b="1" dirty="0" smtClean="0">
                <a:solidFill>
                  <a:srgbClr val="FFFF00"/>
                </a:solidFill>
              </a:rPr>
              <a:t>Right Ventricular Failure:</a:t>
            </a:r>
          </a:p>
          <a:p>
            <a:pPr lvl="1"/>
            <a:r>
              <a:rPr lang="en-US" sz="2000" dirty="0" smtClean="0"/>
              <a:t>Common after long-standing </a:t>
            </a:r>
            <a:r>
              <a:rPr lang="en-US" sz="2000" b="1" dirty="0" smtClean="0">
                <a:solidFill>
                  <a:srgbClr val="FFFF00"/>
                </a:solidFill>
              </a:rPr>
              <a:t>Mitral Stenosis (MS) or MR</a:t>
            </a:r>
            <a:r>
              <a:rPr lang="en-US" sz="2000" dirty="0" smtClean="0"/>
              <a:t> due to </a:t>
            </a:r>
            <a:r>
              <a:rPr lang="en-US" sz="2000" dirty="0" smtClean="0">
                <a:solidFill>
                  <a:srgbClr val="FFFF00"/>
                </a:solidFill>
              </a:rPr>
              <a:t>pulmonary venous hypertension</a:t>
            </a:r>
          </a:p>
          <a:p>
            <a:pPr lvl="2"/>
            <a:r>
              <a:rPr lang="en-US" sz="2000" dirty="0" smtClean="0"/>
              <a:t>The stress of surgery may cause RV failure</a:t>
            </a:r>
          </a:p>
          <a:p>
            <a:pPr lvl="2"/>
            <a:r>
              <a:rPr lang="en-US" sz="2000" dirty="0" smtClean="0"/>
              <a:t>Treatment:</a:t>
            </a:r>
          </a:p>
          <a:p>
            <a:pPr lvl="3"/>
            <a:r>
              <a:rPr lang="en-US" sz="2000" dirty="0" err="1" smtClean="0"/>
              <a:t>Inotropy</a:t>
            </a:r>
            <a:r>
              <a:rPr lang="en-US" sz="2000" dirty="0" smtClean="0"/>
              <a:t> + inhaled pulmonary vasodilators</a:t>
            </a:r>
            <a:endParaRPr lang="en-US" sz="2000" dirty="0"/>
          </a:p>
          <a:p>
            <a:pPr lvl="2"/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22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61587" y="4000499"/>
            <a:ext cx="2698956" cy="5456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bg2"/>
                </a:solidFill>
              </a:rPr>
              <a:t>T</a:t>
            </a:r>
            <a:r>
              <a:rPr lang="en-US" b="1" u="sng" dirty="0" smtClean="0">
                <a:solidFill>
                  <a:schemeClr val="bg2"/>
                </a:solidFill>
              </a:rPr>
              <a:t>ransient!!!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321277" y="1799303"/>
            <a:ext cx="2448233" cy="2272044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598895" y="4273345"/>
            <a:ext cx="1831402" cy="272846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6" descr="mage result for university of texas health science center at san antoni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762" y="399051"/>
            <a:ext cx="680317" cy="32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lated 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796" y="402005"/>
            <a:ext cx="419645" cy="32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60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86868" y="399505"/>
            <a:ext cx="8716489" cy="353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kern="0" dirty="0" smtClean="0">
                <a:solidFill>
                  <a:srgbClr val="FFFF00"/>
                </a:solidFill>
                <a:latin typeface="Monotype Corsiva" charset="0"/>
              </a:rPr>
              <a:t>“Close collaboration between the </a:t>
            </a:r>
            <a:r>
              <a:rPr lang="en-US" altLang="en-US" sz="3600" u="sng" kern="0" dirty="0" smtClean="0">
                <a:solidFill>
                  <a:srgbClr val="FFFF00"/>
                </a:solidFill>
                <a:latin typeface="Monotype Corsiva" charset="0"/>
              </a:rPr>
              <a:t>Intensivist</a:t>
            </a:r>
            <a:r>
              <a:rPr lang="en-US" altLang="en-US" sz="3600" kern="0" dirty="0" smtClean="0">
                <a:solidFill>
                  <a:srgbClr val="FFFF00"/>
                </a:solidFill>
                <a:latin typeface="Monotype Corsiva" charset="0"/>
              </a:rPr>
              <a:t> and </a:t>
            </a:r>
            <a:r>
              <a:rPr lang="en-US" altLang="en-US" sz="3600" u="sng" kern="0" dirty="0" smtClean="0">
                <a:solidFill>
                  <a:srgbClr val="FFFF00"/>
                </a:solidFill>
                <a:latin typeface="Monotype Corsiva" charset="0"/>
              </a:rPr>
              <a:t>Operating </a:t>
            </a:r>
            <a:r>
              <a:rPr lang="en-US" altLang="en-US" sz="3600" u="sng" kern="0" dirty="0">
                <a:solidFill>
                  <a:srgbClr val="FFFF00"/>
                </a:solidFill>
                <a:latin typeface="Monotype Corsiva" charset="0"/>
              </a:rPr>
              <a:t>S</a:t>
            </a:r>
            <a:r>
              <a:rPr lang="en-US" altLang="en-US" sz="3600" u="sng" kern="0" dirty="0" smtClean="0">
                <a:solidFill>
                  <a:srgbClr val="FFFF00"/>
                </a:solidFill>
                <a:latin typeface="Monotype Corsiva" charset="0"/>
              </a:rPr>
              <a:t>urgeon</a:t>
            </a:r>
            <a:r>
              <a:rPr lang="en-US" altLang="en-US" sz="3600" kern="0" dirty="0" smtClean="0">
                <a:solidFill>
                  <a:srgbClr val="FFFF00"/>
                </a:solidFill>
                <a:latin typeface="Monotype Corsiva" charset="0"/>
              </a:rPr>
              <a:t> is essential for comprehensive post-operative care”</a:t>
            </a:r>
            <a:endParaRPr lang="en-US" altLang="en-US" sz="3200" kern="0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 smtClean="0"/>
              <a:t> 	–</a:t>
            </a:r>
            <a:r>
              <a:rPr lang="en-US" altLang="en-US" sz="1800" kern="0" dirty="0" err="1" smtClean="0"/>
              <a:t>Dr.Nevin</a:t>
            </a:r>
            <a:r>
              <a:rPr lang="en-US" altLang="en-US" sz="1800" kern="0" dirty="0" smtClean="0"/>
              <a:t> Katz </a:t>
            </a:r>
          </a:p>
          <a:p>
            <a:pPr eaLnBrk="1" hangingPunct="1">
              <a:buFontTx/>
              <a:buNone/>
            </a:pPr>
            <a:r>
              <a:rPr lang="en-US" altLang="en-US" sz="1800" kern="0" dirty="0"/>
              <a:t>	</a:t>
            </a:r>
            <a:r>
              <a:rPr lang="en-US" altLang="en-US" sz="1800" kern="0" dirty="0" smtClean="0"/>
              <a:t>(President of the Foundation for the Advancement of Cardiothoracic Surgical Care aka FACTS-Care)</a:t>
            </a:r>
          </a:p>
          <a:p>
            <a:pPr eaLnBrk="1" hangingPunct="1">
              <a:buFontTx/>
              <a:buNone/>
            </a:pPr>
            <a:r>
              <a:rPr lang="en-US" altLang="en-US" kern="0" dirty="0" smtClean="0"/>
              <a:t> </a:t>
            </a:r>
          </a:p>
          <a:p>
            <a:pPr eaLnBrk="1" hangingPunct="1"/>
            <a:endParaRPr lang="en-US" altLang="en-US" kern="0" dirty="0"/>
          </a:p>
        </p:txBody>
      </p:sp>
      <p:sp>
        <p:nvSpPr>
          <p:cNvPr id="5" name="Down Arrow 4"/>
          <p:cNvSpPr/>
          <p:nvPr/>
        </p:nvSpPr>
        <p:spPr>
          <a:xfrm>
            <a:off x="3490852" y="3317996"/>
            <a:ext cx="724619" cy="122413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3458" y="4664869"/>
            <a:ext cx="6120579" cy="15696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smtClean="0">
                <a:solidFill>
                  <a:schemeClr val="bg2"/>
                </a:solidFill>
              </a:rPr>
              <a:t>    Postoperative Duration on Mechanical Ventilation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     Blood </a:t>
            </a:r>
            <a:r>
              <a:rPr lang="en-US" sz="2000" dirty="0">
                <a:solidFill>
                  <a:schemeClr val="bg2"/>
                </a:solidFill>
              </a:rPr>
              <a:t>P</a:t>
            </a:r>
            <a:r>
              <a:rPr lang="en-US" sz="2000" dirty="0" smtClean="0">
                <a:solidFill>
                  <a:schemeClr val="bg2"/>
                </a:solidFill>
              </a:rPr>
              <a:t>roduct </a:t>
            </a:r>
            <a:r>
              <a:rPr lang="en-US" sz="2000" dirty="0">
                <a:solidFill>
                  <a:schemeClr val="bg2"/>
                </a:solidFill>
              </a:rPr>
              <a:t>T</a:t>
            </a:r>
            <a:r>
              <a:rPr lang="en-US" sz="2000" dirty="0" smtClean="0">
                <a:solidFill>
                  <a:schemeClr val="bg2"/>
                </a:solidFill>
              </a:rPr>
              <a:t>ransfusion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     Hospital LOS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     Total Health Care Costs 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IMPROVES CLINICAL OUTCOMES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115" y="3613600"/>
            <a:ext cx="2984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Intensivist Involvement after Cardiac Surgery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000881" y="6250467"/>
            <a:ext cx="36390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Kumar et al. Ann </a:t>
            </a:r>
            <a:r>
              <a:rPr lang="en-US" altLang="en-US" sz="1400" dirty="0" err="1" smtClean="0"/>
              <a:t>Thorac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Surg</a:t>
            </a:r>
            <a:r>
              <a:rPr lang="en-US" altLang="en-US" sz="1400" dirty="0" smtClean="0"/>
              <a:t> (2009)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err="1" smtClean="0"/>
              <a:t>Dimick</a:t>
            </a:r>
            <a:r>
              <a:rPr lang="en-US" altLang="en-US" sz="1400" dirty="0" smtClean="0"/>
              <a:t> et al. </a:t>
            </a:r>
            <a:r>
              <a:rPr lang="en-US" altLang="en-US" sz="1400" dirty="0" err="1" smtClean="0"/>
              <a:t>Crit</a:t>
            </a:r>
            <a:r>
              <a:rPr lang="en-US" altLang="en-US" sz="1400" dirty="0" smtClean="0"/>
              <a:t> Care Med (2001)</a:t>
            </a:r>
            <a:endParaRPr lang="en-US" alt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7144720" y="4664990"/>
            <a:ext cx="1842868" cy="15636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bg2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Knowledge is Key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587900" y="5251334"/>
            <a:ext cx="508983" cy="48303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776" y="4721586"/>
            <a:ext cx="511591" cy="52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467321" y="4730897"/>
            <a:ext cx="241794" cy="241973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67321" y="5023360"/>
            <a:ext cx="241794" cy="241973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67321" y="5353308"/>
            <a:ext cx="241794" cy="241973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467321" y="5624159"/>
            <a:ext cx="241794" cy="241973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90" y="274639"/>
            <a:ext cx="8737785" cy="962490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MITRAL VALVE (MV) SURGERY: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Things to Anticipate Post-Op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239" y="1563328"/>
            <a:ext cx="8906292" cy="4998835"/>
          </a:xfrm>
        </p:spPr>
        <p:txBody>
          <a:bodyPr/>
          <a:lstStyle/>
          <a:p>
            <a:pPr marL="514350" indent="-514350">
              <a:buFont typeface="+mj-lt"/>
              <a:buAutoNum type="romanUcPeriod" startAt="3"/>
            </a:pPr>
            <a:r>
              <a:rPr lang="en-US" b="1" dirty="0" smtClean="0">
                <a:solidFill>
                  <a:srgbClr val="FFFF00"/>
                </a:solidFill>
              </a:rPr>
              <a:t>Systolic Anterior Motion (SAM) of the Anterior MV leaflet</a:t>
            </a:r>
          </a:p>
          <a:p>
            <a:pPr lvl="1"/>
            <a:r>
              <a:rPr lang="en-US" sz="2000" dirty="0" smtClean="0"/>
              <a:t>Due to  mismatch between the leaflet tissue and mitral annular size</a:t>
            </a:r>
          </a:p>
          <a:p>
            <a:pPr lvl="2"/>
            <a:r>
              <a:rPr lang="en-US" sz="2000" b="1" dirty="0" smtClean="0">
                <a:solidFill>
                  <a:srgbClr val="FFFF00"/>
                </a:solidFill>
              </a:rPr>
              <a:t>Dynamic LV outflow tract obstruction </a:t>
            </a:r>
            <a:r>
              <a:rPr lang="en-US" sz="2000" dirty="0" smtClean="0"/>
              <a:t>due to this abnormal leaflet</a:t>
            </a:r>
          </a:p>
          <a:p>
            <a:pPr lvl="2"/>
            <a:r>
              <a:rPr lang="en-US" sz="2000" dirty="0" smtClean="0"/>
              <a:t>Treatment:</a:t>
            </a:r>
          </a:p>
          <a:p>
            <a:pPr lvl="4"/>
            <a:r>
              <a:rPr lang="en-US" sz="2000" dirty="0" smtClean="0"/>
              <a:t>Avoid an under filled &amp; </a:t>
            </a:r>
            <a:r>
              <a:rPr lang="en-US" sz="2000" dirty="0" err="1" smtClean="0"/>
              <a:t>hyperdynamic</a:t>
            </a:r>
            <a:r>
              <a:rPr lang="en-US" sz="2000" dirty="0" smtClean="0"/>
              <a:t> LV</a:t>
            </a:r>
          </a:p>
          <a:p>
            <a:pPr lvl="4"/>
            <a:r>
              <a:rPr lang="en-US" sz="2000" dirty="0" smtClean="0"/>
              <a:t>Fluids, </a:t>
            </a:r>
            <a:r>
              <a:rPr lang="en-US" sz="2000" dirty="0"/>
              <a:t>a</a:t>
            </a:r>
            <a:r>
              <a:rPr lang="en-US" sz="2000" dirty="0" smtClean="0"/>
              <a:t>void inotropes, minimize tachycardia (B-blockers)</a:t>
            </a:r>
          </a:p>
          <a:p>
            <a:pPr lvl="4"/>
            <a:r>
              <a:rPr lang="en-US" sz="2000" dirty="0" smtClean="0"/>
              <a:t>Surgical revision is rarely needed</a:t>
            </a:r>
            <a:endParaRPr lang="en-US" sz="2000" dirty="0"/>
          </a:p>
          <a:p>
            <a:pPr lvl="2"/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22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pic>
        <p:nvPicPr>
          <p:cNvPr id="56322" name="Picture 2" descr="mage result for systolic anterior motion of the MV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966" y="4687429"/>
            <a:ext cx="2766905" cy="207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mage result for systolic anterior motion of the MV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054" y="4687429"/>
            <a:ext cx="3063841" cy="207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90" y="274639"/>
            <a:ext cx="8737785" cy="962490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MITRAL VALVE (MV) SURGERY: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Things to Anticipate Post-Op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389" y="1563328"/>
            <a:ext cx="8727141" cy="4998835"/>
          </a:xfrm>
        </p:spPr>
        <p:txBody>
          <a:bodyPr/>
          <a:lstStyle/>
          <a:p>
            <a:pPr marL="514350" indent="-514350">
              <a:buFont typeface="+mj-lt"/>
              <a:buAutoNum type="romanUcPeriod" startAt="3"/>
            </a:pPr>
            <a:r>
              <a:rPr lang="en-US" b="1" dirty="0" smtClean="0">
                <a:solidFill>
                  <a:srgbClr val="FFFF00"/>
                </a:solidFill>
              </a:rPr>
              <a:t>Ventricular Ectopy</a:t>
            </a:r>
          </a:p>
          <a:p>
            <a:pPr lvl="1"/>
            <a:r>
              <a:rPr lang="en-US" sz="2200" b="1" dirty="0" smtClean="0">
                <a:solidFill>
                  <a:schemeClr val="tx2"/>
                </a:solidFill>
              </a:rPr>
              <a:t>Etiology:</a:t>
            </a:r>
          </a:p>
          <a:p>
            <a:pPr lvl="2"/>
            <a:r>
              <a:rPr lang="en-US" sz="2200" dirty="0">
                <a:solidFill>
                  <a:schemeClr val="tx2"/>
                </a:solidFill>
              </a:rPr>
              <a:t>Chronic </a:t>
            </a:r>
            <a:r>
              <a:rPr lang="en-US" sz="2200" dirty="0" smtClean="0">
                <a:solidFill>
                  <a:schemeClr val="tx2"/>
                </a:solidFill>
              </a:rPr>
              <a:t>ventricular hypertrophy </a:t>
            </a:r>
            <a:r>
              <a:rPr lang="en-US" sz="2200" dirty="0">
                <a:solidFill>
                  <a:schemeClr val="tx2"/>
                </a:solidFill>
              </a:rPr>
              <a:t>leads to </a:t>
            </a:r>
            <a:r>
              <a:rPr lang="en-US" sz="2200" dirty="0" err="1">
                <a:solidFill>
                  <a:schemeClr val="tx2"/>
                </a:solidFill>
              </a:rPr>
              <a:t>subendocardial</a:t>
            </a:r>
            <a:r>
              <a:rPr lang="en-US" sz="2200" dirty="0">
                <a:solidFill>
                  <a:schemeClr val="tx2"/>
                </a:solidFill>
              </a:rPr>
              <a:t> ischemia</a:t>
            </a:r>
          </a:p>
          <a:p>
            <a:pPr lvl="3"/>
            <a:r>
              <a:rPr lang="en-US" sz="2200" dirty="0" smtClean="0"/>
              <a:t>Prone to</a:t>
            </a:r>
            <a:r>
              <a:rPr lang="en-US" sz="2200" dirty="0"/>
              <a:t> </a:t>
            </a:r>
            <a:r>
              <a:rPr lang="en-US" sz="2200" dirty="0" smtClean="0"/>
              <a:t>sudden ventricular fibrillation</a:t>
            </a:r>
          </a:p>
          <a:p>
            <a:pPr lvl="1"/>
            <a:r>
              <a:rPr lang="en-US" sz="2200" b="1" dirty="0" smtClean="0"/>
              <a:t>Prevention:</a:t>
            </a:r>
          </a:p>
          <a:p>
            <a:pPr lvl="2"/>
            <a:r>
              <a:rPr lang="en-US" sz="2200" dirty="0" smtClean="0"/>
              <a:t>Careful attention to K and Mg levels post-op</a:t>
            </a:r>
          </a:p>
          <a:p>
            <a:pPr lvl="1"/>
            <a:r>
              <a:rPr lang="en-US" sz="2200" b="1" dirty="0" smtClean="0"/>
              <a:t>Treatment:</a:t>
            </a:r>
          </a:p>
          <a:p>
            <a:pPr lvl="2"/>
            <a:r>
              <a:rPr lang="en-US" sz="2200" dirty="0" smtClean="0"/>
              <a:t>Amiodarone</a:t>
            </a:r>
          </a:p>
          <a:p>
            <a:pPr lvl="2"/>
            <a:r>
              <a:rPr lang="en-US" sz="2200" dirty="0" smtClean="0"/>
              <a:t>Replace electrolytes</a:t>
            </a:r>
          </a:p>
          <a:p>
            <a:pPr lvl="2"/>
            <a:r>
              <a:rPr lang="en-US" sz="2200" dirty="0" smtClean="0"/>
              <a:t>Defibrillation </a:t>
            </a:r>
          </a:p>
          <a:p>
            <a:pPr lvl="2"/>
            <a:endParaRPr lang="en-US" sz="2000" dirty="0" smtClean="0"/>
          </a:p>
          <a:p>
            <a:pPr lvl="1"/>
            <a:endParaRPr lang="en-US" sz="2000" dirty="0"/>
          </a:p>
          <a:p>
            <a:pPr marL="1314450" lvl="2" indent="-514350"/>
            <a:endParaRPr lang="en-US" sz="2000" dirty="0"/>
          </a:p>
          <a:p>
            <a:pPr lvl="2"/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22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7" name="Rectangle 6"/>
          <p:cNvSpPr/>
          <p:nvPr/>
        </p:nvSpPr>
        <p:spPr>
          <a:xfrm>
            <a:off x="6166720" y="4747679"/>
            <a:ext cx="2698956" cy="1474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bg2"/>
                </a:solidFill>
              </a:rPr>
              <a:t>Transient!!!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The Ventricles will adapt and slowly recover as inflammation resolves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9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90" y="247745"/>
            <a:ext cx="8737785" cy="881808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MITRAL VALVE (MV) SURGERY: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Things to Anticipate Post-Op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1479176"/>
            <a:ext cx="8821271" cy="5082988"/>
          </a:xfrm>
        </p:spPr>
        <p:txBody>
          <a:bodyPr/>
          <a:lstStyle/>
          <a:p>
            <a:pPr marL="514350" indent="-514350">
              <a:buFont typeface="+mj-lt"/>
              <a:buAutoNum type="romanUcPeriod" startAt="4"/>
            </a:pPr>
            <a:r>
              <a:rPr lang="en-US" b="1" dirty="0" smtClean="0">
                <a:solidFill>
                  <a:srgbClr val="FFFF00"/>
                </a:solidFill>
              </a:rPr>
              <a:t>Atrioventricular Groove Disruption/Rupture</a:t>
            </a:r>
          </a:p>
          <a:p>
            <a:pPr lvl="1"/>
            <a:r>
              <a:rPr lang="en-US" sz="2000" dirty="0" smtClean="0"/>
              <a:t>Occurs inadvertently after extensive debridement of a calcified mitral annulus.</a:t>
            </a:r>
          </a:p>
          <a:p>
            <a:pPr lvl="2"/>
            <a:r>
              <a:rPr lang="en-US" sz="2000" dirty="0" smtClean="0"/>
              <a:t>Presents with massive bleeding in the OR or in CSICU (delayed)</a:t>
            </a:r>
          </a:p>
          <a:p>
            <a:pPr lvl="2"/>
            <a:r>
              <a:rPr lang="en-US" sz="2000" dirty="0" smtClean="0"/>
              <a:t>Treatment: Surgery</a:t>
            </a:r>
          </a:p>
          <a:p>
            <a:endParaRPr lang="en-US" sz="2000" dirty="0" smtClean="0"/>
          </a:p>
          <a:p>
            <a:pPr lvl="1"/>
            <a:endParaRPr lang="en-US" sz="22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pic>
        <p:nvPicPr>
          <p:cNvPr id="57346" name="Picture 2" descr="mage result for atrioventricular groov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89" y="3465419"/>
            <a:ext cx="4356845" cy="32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mage result for atrioventricular groove ruptur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0298" y="4124804"/>
            <a:ext cx="3830245" cy="195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03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90" y="274639"/>
            <a:ext cx="8737785" cy="962490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AORTIC VALVE (AV) SURGERY: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Things to Anticipate Post-Op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1344706"/>
            <a:ext cx="8821271" cy="5217458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b="1" dirty="0" smtClean="0">
                <a:solidFill>
                  <a:srgbClr val="FFFF00"/>
                </a:solidFill>
              </a:rPr>
              <a:t>Very Fluid/Pre-load Responsive: </a:t>
            </a:r>
          </a:p>
          <a:p>
            <a:pPr lvl="2"/>
            <a:r>
              <a:rPr lang="en-US" sz="2200" dirty="0" smtClean="0"/>
              <a:t>The hypertrophied LV is very sensitive to pre-load post-op</a:t>
            </a:r>
          </a:p>
          <a:p>
            <a:pPr lvl="2"/>
            <a:r>
              <a:rPr lang="en-US" sz="2200" dirty="0" smtClean="0"/>
              <a:t>Focus on fluid resuscitation first before </a:t>
            </a:r>
            <a:r>
              <a:rPr lang="en-US" sz="2200" dirty="0" err="1" smtClean="0"/>
              <a:t>inotropy</a:t>
            </a:r>
            <a:r>
              <a:rPr lang="en-US" sz="2200" dirty="0" smtClean="0"/>
              <a:t> during signs of hypotension</a:t>
            </a:r>
          </a:p>
          <a:p>
            <a:endParaRPr lang="en-US" sz="22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b="1" dirty="0" smtClean="0">
                <a:solidFill>
                  <a:srgbClr val="FFFF00"/>
                </a:solidFill>
              </a:rPr>
              <a:t>Post-Operative HTN Should be Avoided:</a:t>
            </a:r>
          </a:p>
          <a:p>
            <a:pPr lvl="2"/>
            <a:r>
              <a:rPr lang="en-US" sz="2200" b="1" dirty="0" smtClean="0"/>
              <a:t>Rationale</a:t>
            </a:r>
          </a:p>
          <a:p>
            <a:pPr lvl="3"/>
            <a:r>
              <a:rPr lang="en-US" sz="2200" dirty="0" smtClean="0"/>
              <a:t>To limit stress on this aortic suture line </a:t>
            </a:r>
          </a:p>
          <a:p>
            <a:pPr lvl="3"/>
            <a:r>
              <a:rPr lang="en-US" sz="2200" dirty="0" smtClean="0"/>
              <a:t>Sudden increases in bleeding should raise concern regarding the </a:t>
            </a:r>
            <a:r>
              <a:rPr lang="en-US" sz="2200" dirty="0" smtClean="0">
                <a:solidFill>
                  <a:srgbClr val="FFFF00"/>
                </a:solidFill>
              </a:rPr>
              <a:t>integrity of the </a:t>
            </a:r>
            <a:r>
              <a:rPr lang="en-US" sz="2200" dirty="0" err="1" smtClean="0">
                <a:solidFill>
                  <a:srgbClr val="FFFF00"/>
                </a:solidFill>
              </a:rPr>
              <a:t>aortotomy</a:t>
            </a:r>
            <a:r>
              <a:rPr lang="en-US" sz="2200" dirty="0" smtClean="0">
                <a:solidFill>
                  <a:srgbClr val="FFFF00"/>
                </a:solidFill>
              </a:rPr>
              <a:t> closure site</a:t>
            </a:r>
            <a:endParaRPr lang="en-US" sz="2200" dirty="0" smtClean="0"/>
          </a:p>
          <a:p>
            <a:pPr lvl="2"/>
            <a:r>
              <a:rPr lang="en-US" sz="2200" dirty="0" smtClean="0"/>
              <a:t>Treatment:</a:t>
            </a:r>
          </a:p>
          <a:p>
            <a:pPr lvl="3"/>
            <a:r>
              <a:rPr lang="en-US" sz="2200" dirty="0" smtClean="0"/>
              <a:t>Goal SBP &lt;120mmHg [use afterload reducers] or 20% less than pre-operative level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</p:spTree>
    <p:extLst>
      <p:ext uri="{BB962C8B-B14F-4D97-AF65-F5344CB8AC3E}">
        <p14:creationId xmlns:p14="http://schemas.microsoft.com/office/powerpoint/2010/main" val="190890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10400" cy="45847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716161" y="3498646"/>
            <a:ext cx="1590368" cy="195825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306529" y="5338916"/>
            <a:ext cx="2703871" cy="8861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Fragile </a:t>
            </a:r>
            <a:r>
              <a:rPr lang="en-US" dirty="0" err="1" smtClean="0"/>
              <a:t>Aortotomy</a:t>
            </a:r>
            <a:r>
              <a:rPr lang="en-US" dirty="0" smtClean="0"/>
              <a:t> Site after AV Replacement/Repair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40310" y="1268361"/>
            <a:ext cx="975851" cy="58993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73329" y="1406013"/>
            <a:ext cx="975851" cy="5899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52568" y="309716"/>
            <a:ext cx="250722" cy="28021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9148" y="3318387"/>
            <a:ext cx="317090" cy="3097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594" y="1"/>
            <a:ext cx="5440925" cy="45707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20181" y="0"/>
            <a:ext cx="796413" cy="233024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458929" y="2230284"/>
            <a:ext cx="673510" cy="33790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91" y="4568706"/>
            <a:ext cx="2498144" cy="2289293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1186016" y="5456903"/>
            <a:ext cx="3196713" cy="58993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76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90" y="215647"/>
            <a:ext cx="8737785" cy="962490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AORTIC VALVE (AV) SURGERY: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Things to Anticipate Post-Op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1445343"/>
            <a:ext cx="8821271" cy="5057829"/>
          </a:xfrm>
        </p:spPr>
        <p:txBody>
          <a:bodyPr/>
          <a:lstStyle/>
          <a:p>
            <a:pPr marL="514350" indent="-514350">
              <a:buFont typeface="+mj-lt"/>
              <a:buAutoNum type="romanUcPeriod" startAt="3"/>
            </a:pPr>
            <a:r>
              <a:rPr lang="en-US" b="1" dirty="0" smtClean="0">
                <a:solidFill>
                  <a:srgbClr val="FFFF00"/>
                </a:solidFill>
              </a:rPr>
              <a:t>Conduction Disturbances:</a:t>
            </a:r>
          </a:p>
          <a:p>
            <a:pPr lvl="1"/>
            <a:r>
              <a:rPr lang="en-US" sz="2200" b="1" dirty="0" smtClean="0"/>
              <a:t>Etiology:</a:t>
            </a:r>
          </a:p>
          <a:p>
            <a:pPr lvl="2"/>
            <a:r>
              <a:rPr lang="en-US" sz="2200" dirty="0" smtClean="0"/>
              <a:t>Sutures are often inadvertently placed through the conduction system due to their proximity to the AV</a:t>
            </a:r>
          </a:p>
          <a:p>
            <a:pPr lvl="2"/>
            <a:r>
              <a:rPr lang="en-US" sz="2200" dirty="0" smtClean="0"/>
              <a:t>Local inflammation from the AV surgery </a:t>
            </a:r>
          </a:p>
          <a:p>
            <a:pPr lvl="1"/>
            <a:r>
              <a:rPr lang="en-US" sz="2200" b="1" dirty="0" smtClean="0"/>
              <a:t>Surveillance:</a:t>
            </a:r>
          </a:p>
          <a:p>
            <a:pPr lvl="2"/>
            <a:r>
              <a:rPr lang="en-US" sz="2200" dirty="0" smtClean="0"/>
              <a:t>Daily EKG’s to evaluate intervals</a:t>
            </a:r>
          </a:p>
          <a:p>
            <a:pPr lvl="1"/>
            <a:r>
              <a:rPr lang="en-US" sz="2200" b="1" dirty="0" smtClean="0"/>
              <a:t>Presentation:</a:t>
            </a:r>
          </a:p>
          <a:p>
            <a:pPr lvl="2"/>
            <a:r>
              <a:rPr lang="en-US" sz="2200" dirty="0" smtClean="0"/>
              <a:t>Presents within the 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3-days post-op</a:t>
            </a:r>
          </a:p>
          <a:p>
            <a:pPr lvl="2"/>
            <a:r>
              <a:rPr lang="en-US" sz="2200" dirty="0" smtClean="0"/>
              <a:t>~</a:t>
            </a:r>
            <a:r>
              <a:rPr lang="en-US" sz="2200" dirty="0"/>
              <a:t>7% </a:t>
            </a:r>
            <a:r>
              <a:rPr lang="en-US" sz="2200" dirty="0" smtClean="0"/>
              <a:t>require </a:t>
            </a:r>
            <a:r>
              <a:rPr lang="en-US" sz="2200" dirty="0"/>
              <a:t>permanent </a:t>
            </a:r>
            <a:r>
              <a:rPr lang="en-US" sz="2200" dirty="0" smtClean="0"/>
              <a:t>pace-makers</a:t>
            </a:r>
          </a:p>
          <a:p>
            <a:pPr lvl="1"/>
            <a:r>
              <a:rPr lang="en-US" sz="2200" b="1" dirty="0" smtClean="0"/>
              <a:t>Treatment: </a:t>
            </a:r>
          </a:p>
          <a:p>
            <a:pPr lvl="2"/>
            <a:r>
              <a:rPr lang="en-US" sz="2200" dirty="0" smtClean="0"/>
              <a:t>Temporary </a:t>
            </a:r>
            <a:r>
              <a:rPr lang="en-US" sz="2200" dirty="0" err="1" smtClean="0"/>
              <a:t>Epicardial</a:t>
            </a:r>
            <a:r>
              <a:rPr lang="en-US" sz="2200" dirty="0" smtClean="0"/>
              <a:t> Pacing</a:t>
            </a:r>
          </a:p>
          <a:p>
            <a:endParaRPr lang="en-US" sz="2200" b="1" dirty="0" smtClean="0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6321219" y="3819831"/>
            <a:ext cx="2698956" cy="1474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bg2"/>
                </a:solidFill>
              </a:rPr>
              <a:t>Transient!!!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The Ventricles will adapt and slowly recover as inflammation resolves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age result for AV surgery and AV nodal conduction system bl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070450" cy="28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earts Conduction System in Order | Order Of Cardiac Conduction System 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71775"/>
            <a:ext cx="537210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elated 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0450" y="-1"/>
            <a:ext cx="4073550" cy="28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50" y="2857498"/>
            <a:ext cx="3779276" cy="400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"/>
            <a:ext cx="7108723" cy="412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AV and Anatomical Proximity to the Electrical Conduction System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90" y="274639"/>
            <a:ext cx="8737785" cy="962490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AORTIC VALVE (AV) SURGERY: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Things to Anticipate Post-Op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86566"/>
            <a:ext cx="8821271" cy="5013583"/>
          </a:xfrm>
        </p:spPr>
        <p:txBody>
          <a:bodyPr/>
          <a:lstStyle/>
          <a:p>
            <a:pPr marL="514350" indent="-514350">
              <a:buFont typeface="+mj-lt"/>
              <a:buAutoNum type="romanUcPeriod" startAt="4"/>
            </a:pPr>
            <a:r>
              <a:rPr lang="en-US" b="1" dirty="0" smtClean="0">
                <a:solidFill>
                  <a:srgbClr val="FFFF00"/>
                </a:solidFill>
              </a:rPr>
              <a:t>LV/RV Failure + Refractory </a:t>
            </a:r>
            <a:r>
              <a:rPr lang="en-US" b="1" dirty="0">
                <a:solidFill>
                  <a:srgbClr val="FFFF00"/>
                </a:solidFill>
              </a:rPr>
              <a:t>V</a:t>
            </a:r>
            <a:r>
              <a:rPr lang="en-US" b="1" dirty="0" smtClean="0">
                <a:solidFill>
                  <a:srgbClr val="FFFF00"/>
                </a:solidFill>
              </a:rPr>
              <a:t>entricular Arrhythmias</a:t>
            </a:r>
          </a:p>
          <a:p>
            <a:pPr lvl="1"/>
            <a:r>
              <a:rPr lang="en-US" sz="2200" b="1" dirty="0" smtClean="0"/>
              <a:t>Etiology:</a:t>
            </a:r>
          </a:p>
          <a:p>
            <a:pPr lvl="2"/>
            <a:r>
              <a:rPr lang="en-US" sz="2200" dirty="0">
                <a:solidFill>
                  <a:srgbClr val="FFFF00"/>
                </a:solidFill>
              </a:rPr>
              <a:t>M</a:t>
            </a:r>
            <a:r>
              <a:rPr lang="en-US" sz="2200" dirty="0" smtClean="0">
                <a:solidFill>
                  <a:srgbClr val="FFFF00"/>
                </a:solidFill>
              </a:rPr>
              <a:t>alposition of aortic valve prosthesis </a:t>
            </a:r>
            <a:r>
              <a:rPr lang="en-US" sz="2200" dirty="0" smtClean="0"/>
              <a:t>may occlude coronary ostia</a:t>
            </a:r>
          </a:p>
          <a:p>
            <a:pPr lvl="3"/>
            <a:r>
              <a:rPr lang="en-US" sz="2200" dirty="0" smtClean="0"/>
              <a:t>RCA is particularly at risk</a:t>
            </a:r>
          </a:p>
          <a:p>
            <a:pPr lvl="1"/>
            <a:r>
              <a:rPr lang="en-US" sz="2200" b="1" dirty="0" smtClean="0"/>
              <a:t>Treatment:</a:t>
            </a:r>
          </a:p>
          <a:p>
            <a:pPr lvl="2"/>
            <a:r>
              <a:rPr lang="en-US" sz="2200" dirty="0" smtClean="0"/>
              <a:t>Surgical Repair</a:t>
            </a:r>
          </a:p>
          <a:p>
            <a:endParaRPr lang="en-US" sz="2200" b="1" dirty="0" smtClean="0"/>
          </a:p>
          <a:p>
            <a:pPr lvl="1"/>
            <a:endParaRPr lang="en-US" sz="2200" b="1" dirty="0" smtClean="0">
              <a:solidFill>
                <a:srgbClr val="FFFF00"/>
              </a:solidFill>
            </a:endParaRPr>
          </a:p>
          <a:p>
            <a:pPr lvl="2"/>
            <a:endParaRPr lang="en-US" sz="2000" b="1" dirty="0" smtClean="0"/>
          </a:p>
          <a:p>
            <a:endParaRPr lang="en-US" sz="2200" b="1" dirty="0" smtClean="0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pic>
        <p:nvPicPr>
          <p:cNvPr id="5" name="Picture 2" descr="mage result for aortic valve and coronary osti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1785"/>
            <a:ext cx="3542391" cy="23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lated 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2390" y="4501785"/>
            <a:ext cx="2904035" cy="23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07790" y="4501785"/>
            <a:ext cx="2374845" cy="1014112"/>
          </a:xfrm>
          <a:prstGeom prst="rect">
            <a:avLst/>
          </a:prstGeom>
          <a:solidFill>
            <a:srgbClr val="00B050"/>
          </a:solidFill>
          <a:ln w="508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AV and Anatomical Orientation/Proximity to the Coronary Ostia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315497" y="4501785"/>
            <a:ext cx="4292294" cy="101411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604387" y="4822723"/>
            <a:ext cx="1003404" cy="855406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733364" y="4623295"/>
            <a:ext cx="1907611" cy="137577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44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90" y="215647"/>
            <a:ext cx="8737785" cy="962490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AORTIC VALVE (AV) SURGERY: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Things to Anticipate Post-Op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1312607"/>
            <a:ext cx="8821271" cy="5190566"/>
          </a:xfrm>
        </p:spPr>
        <p:txBody>
          <a:bodyPr/>
          <a:lstStyle/>
          <a:p>
            <a:pPr marL="514350" indent="-514350">
              <a:buFont typeface="+mj-lt"/>
              <a:buAutoNum type="romanUcPeriod" startAt="5"/>
            </a:pPr>
            <a:r>
              <a:rPr lang="en-US" b="1" dirty="0" smtClean="0">
                <a:solidFill>
                  <a:srgbClr val="FFFF00"/>
                </a:solidFill>
              </a:rPr>
              <a:t>Ventricular Ectopy: </a:t>
            </a:r>
          </a:p>
          <a:p>
            <a:pPr lvl="1"/>
            <a:r>
              <a:rPr lang="en-US" sz="2100" b="1" dirty="0" smtClean="0">
                <a:solidFill>
                  <a:schemeClr val="tx2"/>
                </a:solidFill>
              </a:rPr>
              <a:t>Etiology:</a:t>
            </a:r>
          </a:p>
          <a:p>
            <a:pPr lvl="2"/>
            <a:r>
              <a:rPr lang="en-US" sz="2100" dirty="0" smtClean="0">
                <a:solidFill>
                  <a:schemeClr val="tx2"/>
                </a:solidFill>
              </a:rPr>
              <a:t>Chronic Ventricular Hypertrophy leads to </a:t>
            </a:r>
            <a:r>
              <a:rPr lang="en-US" sz="2100" dirty="0" err="1" smtClean="0">
                <a:solidFill>
                  <a:schemeClr val="tx2"/>
                </a:solidFill>
              </a:rPr>
              <a:t>subendocardial</a:t>
            </a:r>
            <a:r>
              <a:rPr lang="en-US" sz="2100" dirty="0" smtClean="0">
                <a:solidFill>
                  <a:schemeClr val="tx2"/>
                </a:solidFill>
              </a:rPr>
              <a:t> ischemia</a:t>
            </a:r>
          </a:p>
          <a:p>
            <a:pPr lvl="1"/>
            <a:r>
              <a:rPr lang="en-US" sz="2100" b="1" dirty="0" smtClean="0">
                <a:solidFill>
                  <a:schemeClr val="tx2"/>
                </a:solidFill>
              </a:rPr>
              <a:t>Treatment:</a:t>
            </a:r>
          </a:p>
          <a:p>
            <a:pPr lvl="2"/>
            <a:r>
              <a:rPr lang="en-US" sz="2100" dirty="0" smtClean="0">
                <a:solidFill>
                  <a:schemeClr val="tx2"/>
                </a:solidFill>
              </a:rPr>
              <a:t>Amiodarone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romanUcPeriod" startAt="6"/>
            </a:pPr>
            <a:r>
              <a:rPr lang="en-US" b="1" dirty="0" smtClean="0">
                <a:solidFill>
                  <a:srgbClr val="FFFF00"/>
                </a:solidFill>
              </a:rPr>
              <a:t>LV Failure:</a:t>
            </a:r>
            <a:endParaRPr lang="en-US" b="1" dirty="0">
              <a:solidFill>
                <a:srgbClr val="FFFF00"/>
              </a:solidFill>
            </a:endParaRPr>
          </a:p>
          <a:p>
            <a:pPr lvl="1"/>
            <a:r>
              <a:rPr lang="en-US" sz="2100" b="1" dirty="0" smtClean="0">
                <a:solidFill>
                  <a:schemeClr val="tx2"/>
                </a:solidFill>
              </a:rPr>
              <a:t>Etiology:</a:t>
            </a:r>
          </a:p>
          <a:p>
            <a:pPr lvl="2"/>
            <a:r>
              <a:rPr lang="en-US" sz="2100" dirty="0" smtClean="0">
                <a:solidFill>
                  <a:schemeClr val="tx2"/>
                </a:solidFill>
              </a:rPr>
              <a:t>In those with previous AR </a:t>
            </a:r>
            <a:r>
              <a:rPr lang="en-US" sz="2100" dirty="0" smtClean="0">
                <a:solidFill>
                  <a:schemeClr val="tx2"/>
                </a:solidFill>
                <a:sym typeface="Wingdings"/>
              </a:rPr>
              <a:t> now with increased afterload from newly competent AV</a:t>
            </a:r>
          </a:p>
          <a:p>
            <a:pPr lvl="1"/>
            <a:r>
              <a:rPr lang="en-US" sz="2100" b="1" dirty="0" smtClean="0">
                <a:solidFill>
                  <a:schemeClr val="tx2"/>
                </a:solidFill>
              </a:rPr>
              <a:t>Treatment:	</a:t>
            </a:r>
          </a:p>
          <a:p>
            <a:pPr lvl="2"/>
            <a:r>
              <a:rPr lang="en-US" sz="2100" dirty="0" smtClean="0">
                <a:solidFill>
                  <a:schemeClr val="tx2"/>
                </a:solidFill>
              </a:rPr>
              <a:t>Afterload reduction (e.g. IABP, Nitroprusside drip)  </a:t>
            </a:r>
          </a:p>
          <a:p>
            <a:pPr lvl="2"/>
            <a:r>
              <a:rPr lang="en-US" sz="2100" dirty="0" err="1" smtClean="0">
                <a:solidFill>
                  <a:schemeClr val="tx2"/>
                </a:solidFill>
              </a:rPr>
              <a:t>Inotropy</a:t>
            </a:r>
            <a:endParaRPr lang="en-US" sz="2100" dirty="0" smtClean="0">
              <a:solidFill>
                <a:schemeClr val="tx2"/>
              </a:solidFill>
            </a:endParaRPr>
          </a:p>
          <a:p>
            <a:pPr lvl="2"/>
            <a:endParaRPr lang="en-US" sz="2200" b="1" dirty="0" smtClean="0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4" name="Rectangle 3"/>
          <p:cNvSpPr/>
          <p:nvPr/>
        </p:nvSpPr>
        <p:spPr>
          <a:xfrm>
            <a:off x="4940710" y="3229896"/>
            <a:ext cx="3111909" cy="12831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bg2"/>
                </a:solidFill>
              </a:rPr>
              <a:t>Transient!!!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The Ventricles will adapt and slowly recover from the operative ischemic injury!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421627" y="1828801"/>
            <a:ext cx="1519083" cy="1431027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448233" y="3259828"/>
            <a:ext cx="2492477" cy="958211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4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90" y="215647"/>
            <a:ext cx="8737785" cy="962490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b="1" dirty="0" smtClean="0">
                <a:solidFill>
                  <a:srgbClr val="FFFF00"/>
                </a:solidFill>
              </a:rPr>
              <a:t>AORTIC VALVE (AV) SURGERY: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Things to Anticipate Post-Op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1828800"/>
            <a:ext cx="8821271" cy="4674372"/>
          </a:xfrm>
        </p:spPr>
        <p:txBody>
          <a:bodyPr/>
          <a:lstStyle/>
          <a:p>
            <a:pPr marL="514350" indent="-514350">
              <a:buFont typeface="+mj-lt"/>
              <a:buAutoNum type="romanUcPeriod" startAt="7"/>
            </a:pPr>
            <a:r>
              <a:rPr lang="en-US" b="1" dirty="0">
                <a:solidFill>
                  <a:srgbClr val="FFFF00"/>
                </a:solidFill>
              </a:rPr>
              <a:t>Ischemic CVA</a:t>
            </a:r>
          </a:p>
          <a:p>
            <a:pPr lvl="1"/>
            <a:r>
              <a:rPr lang="en-US" sz="2200" b="1" dirty="0"/>
              <a:t>Etiology</a:t>
            </a:r>
          </a:p>
          <a:p>
            <a:pPr lvl="2"/>
            <a:r>
              <a:rPr lang="en-US" sz="2200" dirty="0">
                <a:solidFill>
                  <a:srgbClr val="FFFF00"/>
                </a:solidFill>
              </a:rPr>
              <a:t>Manipulation of the aorta </a:t>
            </a:r>
            <a:r>
              <a:rPr lang="en-US" sz="2200" dirty="0"/>
              <a:t>with </a:t>
            </a:r>
            <a:r>
              <a:rPr lang="en-US" sz="2200" dirty="0" smtClean="0"/>
              <a:t>plaque/calcification rupture and embolization</a:t>
            </a:r>
            <a:endParaRPr lang="en-US" sz="2200" dirty="0"/>
          </a:p>
          <a:p>
            <a:pPr lvl="1"/>
            <a:r>
              <a:rPr lang="en-US" sz="2200" b="1" dirty="0"/>
              <a:t>Treatment:</a:t>
            </a:r>
          </a:p>
          <a:p>
            <a:pPr lvl="2"/>
            <a:r>
              <a:rPr lang="en-US" sz="2200" dirty="0"/>
              <a:t>Supportive</a:t>
            </a:r>
          </a:p>
          <a:p>
            <a:pPr lvl="2"/>
            <a:endParaRPr lang="en-US" sz="2200" b="1" dirty="0" smtClean="0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pic>
        <p:nvPicPr>
          <p:cNvPr id="67588" name="Picture 4" descr="mage result for aorta branches and 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8917" y="3380101"/>
            <a:ext cx="3589736" cy="31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2390" y="6159833"/>
            <a:ext cx="3051958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STS QUALITY ALERT</a:t>
            </a:r>
            <a:endParaRPr lang="en-US" dirty="0"/>
          </a:p>
        </p:txBody>
      </p:sp>
      <p:sp>
        <p:nvSpPr>
          <p:cNvPr id="11" name="Sun 10"/>
          <p:cNvSpPr/>
          <p:nvPr/>
        </p:nvSpPr>
        <p:spPr>
          <a:xfrm>
            <a:off x="2751116" y="6194090"/>
            <a:ext cx="460457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8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404" y="2669458"/>
            <a:ext cx="6316662" cy="724464"/>
          </a:xfrm>
        </p:spPr>
        <p:txBody>
          <a:bodyPr/>
          <a:lstStyle/>
          <a:p>
            <a:pPr algn="ctr"/>
            <a:r>
              <a:rPr lang="en-US" b="1" dirty="0" smtClean="0"/>
              <a:t>THE OPERATING ROOM</a:t>
            </a:r>
            <a:endParaRPr lang="en-US" b="1" dirty="0"/>
          </a:p>
        </p:txBody>
      </p:sp>
      <p:pic>
        <p:nvPicPr>
          <p:cNvPr id="7170" name="Picture 2" descr="mage result for WHEELING PATIENT  TO THE OPERATING RO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961" y="309717"/>
            <a:ext cx="3126658" cy="176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ge result for THE OPERATING ROO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181" y="338278"/>
            <a:ext cx="3465871" cy="173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age result for THE OPERATING ROO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5320" y="4498257"/>
            <a:ext cx="3246732" cy="194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lated im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71" y="4498256"/>
            <a:ext cx="3463180" cy="194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54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59" y="215644"/>
            <a:ext cx="8831916" cy="684007"/>
          </a:xfrm>
        </p:spPr>
        <p:txBody>
          <a:bodyPr/>
          <a:lstStyle/>
          <a:p>
            <a:pPr marL="514350" indent="-514350" algn="ctr">
              <a:buFont typeface="+mj-lt"/>
              <a:buAutoNum type="arabicPeriod" startAt="3"/>
            </a:pPr>
            <a:r>
              <a:rPr lang="en-US" sz="3000" b="1" dirty="0" smtClean="0">
                <a:solidFill>
                  <a:srgbClr val="FFFF00"/>
                </a:solidFill>
              </a:rPr>
              <a:t>TRICUSPID VALVE (TV) SURGERY: 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1150374"/>
            <a:ext cx="8821271" cy="541178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Less common </a:t>
            </a:r>
            <a:r>
              <a:rPr lang="en-US" dirty="0" smtClean="0"/>
              <a:t>than other valve operations </a:t>
            </a:r>
            <a:r>
              <a:rPr lang="en-US" dirty="0" smtClean="0">
                <a:solidFill>
                  <a:srgbClr val="FFFF00"/>
                </a:solidFill>
              </a:rPr>
              <a:t>because</a:t>
            </a:r>
            <a:r>
              <a:rPr lang="en-US" dirty="0" smtClean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Isolated tricuspid disease is rare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AV and MV pathology can cause “functional TR”</a:t>
            </a:r>
          </a:p>
          <a:p>
            <a:pPr lvl="2"/>
            <a:r>
              <a:rPr lang="en-US" sz="2000" dirty="0" smtClean="0"/>
              <a:t>Repairing the primary pathology will resolve the TR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Some reports of </a:t>
            </a:r>
            <a:r>
              <a:rPr lang="en-US" sz="2000" u="sng" dirty="0" smtClean="0">
                <a:solidFill>
                  <a:srgbClr val="FFFF00"/>
                </a:solidFill>
              </a:rPr>
              <a:t>increased mortality </a:t>
            </a:r>
            <a:r>
              <a:rPr lang="en-US" sz="2000" dirty="0" smtClean="0"/>
              <a:t>when combining TV repair with other </a:t>
            </a:r>
            <a:r>
              <a:rPr lang="en-US" sz="2000" dirty="0" err="1" smtClean="0"/>
              <a:t>valvular</a:t>
            </a:r>
            <a:r>
              <a:rPr lang="en-US" sz="2000" dirty="0" smtClean="0"/>
              <a:t> surgeries (AV/MV repair/replacement)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u="sng" dirty="0" smtClean="0">
                <a:solidFill>
                  <a:srgbClr val="FFFF00"/>
                </a:solidFill>
              </a:rPr>
              <a:t>Highest incidence of heart block</a:t>
            </a:r>
            <a:r>
              <a:rPr lang="en-US" sz="2000" u="sng" dirty="0" smtClean="0"/>
              <a:t> </a:t>
            </a:r>
            <a:r>
              <a:rPr lang="en-US" sz="2000" dirty="0" smtClean="0"/>
              <a:t>[High Risk of Complications]</a:t>
            </a:r>
          </a:p>
          <a:p>
            <a:pPr lvl="2"/>
            <a:r>
              <a:rPr lang="en-US" sz="2000" dirty="0" smtClean="0"/>
              <a:t>Surgeons will usually place a permanent </a:t>
            </a:r>
            <a:r>
              <a:rPr lang="en-US" sz="2000" dirty="0" err="1" smtClean="0"/>
              <a:t>epicardial</a:t>
            </a:r>
            <a:r>
              <a:rPr lang="en-US" sz="2000" dirty="0" smtClean="0"/>
              <a:t> pacemaker lead intra-op</a:t>
            </a:r>
            <a:endParaRPr lang="en-US" sz="2000" dirty="0"/>
          </a:p>
          <a:p>
            <a:pPr lvl="1"/>
            <a:endParaRPr lang="en-US" sz="2200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Highest mortality rate</a:t>
            </a:r>
            <a:r>
              <a:rPr lang="en-US" dirty="0" smtClean="0"/>
              <a:t> among all </a:t>
            </a:r>
            <a:r>
              <a:rPr lang="en-US" dirty="0" err="1" smtClean="0"/>
              <a:t>valvular</a:t>
            </a:r>
            <a:r>
              <a:rPr lang="en-US" dirty="0" smtClean="0"/>
              <a:t> surgeries</a:t>
            </a:r>
          </a:p>
          <a:p>
            <a:endParaRPr lang="en-US" sz="2000" b="1" dirty="0" smtClean="0"/>
          </a:p>
          <a:p>
            <a:r>
              <a:rPr lang="en-US" sz="2200" dirty="0" smtClean="0">
                <a:solidFill>
                  <a:srgbClr val="FFFF00"/>
                </a:solidFill>
              </a:rPr>
              <a:t>    </a:t>
            </a:r>
            <a:r>
              <a:rPr lang="en-US" dirty="0" smtClean="0"/>
              <a:t>Poor Outcomes with Tricuspid Replacement [vs. Repair]</a:t>
            </a:r>
          </a:p>
          <a:p>
            <a:pPr lvl="2"/>
            <a:r>
              <a:rPr lang="en-US" sz="2200" dirty="0" smtClean="0"/>
              <a:t>Higher risk of: RV failure, renal </a:t>
            </a:r>
            <a:r>
              <a:rPr lang="en-US" sz="2200" dirty="0"/>
              <a:t>f</a:t>
            </a:r>
            <a:r>
              <a:rPr lang="en-US" sz="2200" dirty="0" smtClean="0"/>
              <a:t>ailure, mortality</a:t>
            </a:r>
          </a:p>
          <a:p>
            <a:endParaRPr lang="en-US" sz="2200" dirty="0" smtClean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4" name="Up Arrow 3"/>
          <p:cNvSpPr/>
          <p:nvPr/>
        </p:nvSpPr>
        <p:spPr>
          <a:xfrm>
            <a:off x="486695" y="5678132"/>
            <a:ext cx="294968" cy="309716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ge result for Watch ou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6198" y="4286993"/>
            <a:ext cx="1346796" cy="117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5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8427" y="2413158"/>
            <a:ext cx="7905134" cy="1023216"/>
          </a:xfrm>
        </p:spPr>
        <p:txBody>
          <a:bodyPr/>
          <a:lstStyle/>
          <a:p>
            <a:pPr algn="ctr"/>
            <a:r>
              <a:rPr lang="en-US" b="1" smtClean="0"/>
              <a:t>ASCENDING AORTA &amp; ARCH SURGERY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054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0" y="274638"/>
            <a:ext cx="8651465" cy="91998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ASCENDING AORTA &amp; ARCH SURGERY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PROCEDURES TYPES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568" y="1519085"/>
            <a:ext cx="8645458" cy="49259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Aneurysm Repair with Interposition </a:t>
            </a:r>
            <a:r>
              <a:rPr lang="en-US" dirty="0"/>
              <a:t>T</a:t>
            </a:r>
            <a:r>
              <a:rPr lang="en-US" dirty="0" smtClean="0"/>
              <a:t>ube Grafts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3730" name="Picture 2" descr="mage result for Aortic Aneurysm Repai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68" y="2543217"/>
            <a:ext cx="5120005" cy="261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mage result for Aortic Aneurysm Repair and interposition tube graf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0506" y="2553691"/>
            <a:ext cx="3499669" cy="260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2568" y="5355883"/>
            <a:ext cx="8757607" cy="11651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olidFill>
                  <a:schemeClr val="bg2"/>
                </a:solidFill>
              </a:rPr>
              <a:t>Aneurysmal area is cut out and an artificial graft is sown end to end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olidFill>
                  <a:schemeClr val="bg2"/>
                </a:solidFill>
              </a:rPr>
              <a:t>Coronary Sinuses/Origins are preserved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olidFill>
                  <a:schemeClr val="bg2"/>
                </a:solidFill>
              </a:rPr>
              <a:t>AV is preserved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16198" y="6578214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</p:spTree>
    <p:extLst>
      <p:ext uri="{BB962C8B-B14F-4D97-AF65-F5344CB8AC3E}">
        <p14:creationId xmlns:p14="http://schemas.microsoft.com/office/powerpoint/2010/main" val="24615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0" y="274638"/>
            <a:ext cx="8651465" cy="91998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ASCENDING AORTA &amp; ARCH SURGERY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PROCEDURES TYPES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568" y="1519085"/>
            <a:ext cx="8645458" cy="4925960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Aortic Root Replacement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1508" y="4946548"/>
            <a:ext cx="8757607" cy="13126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olidFill>
                  <a:schemeClr val="bg2"/>
                </a:solidFill>
              </a:rPr>
              <a:t>An area of diseased </a:t>
            </a:r>
            <a:r>
              <a:rPr lang="en-US" sz="2100" dirty="0">
                <a:solidFill>
                  <a:schemeClr val="bg2"/>
                </a:solidFill>
              </a:rPr>
              <a:t>a</a:t>
            </a:r>
            <a:r>
              <a:rPr lang="en-US" sz="2100" dirty="0" smtClean="0">
                <a:solidFill>
                  <a:schemeClr val="bg2"/>
                </a:solidFill>
              </a:rPr>
              <a:t>orta is removed and an artificial graft is sown in its place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olidFill>
                  <a:schemeClr val="bg2"/>
                </a:solidFill>
              </a:rPr>
              <a:t>The coronaries are removed and re-attached to the aorta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olidFill>
                  <a:schemeClr val="bg2"/>
                </a:solidFill>
              </a:rPr>
              <a:t>The AV is replaced</a:t>
            </a:r>
          </a:p>
        </p:txBody>
      </p:sp>
      <p:pic>
        <p:nvPicPr>
          <p:cNvPr id="74756" name="Picture 4" descr="avle-sparing-aortic-roo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9152" y="2216715"/>
            <a:ext cx="1480898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Picture 6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508" y="2212258"/>
            <a:ext cx="47625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0" name="Picture 8" descr="mage result for Aortic Root Replacemen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068" y="2212257"/>
            <a:ext cx="1793024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</p:spTree>
    <p:extLst>
      <p:ext uri="{BB962C8B-B14F-4D97-AF65-F5344CB8AC3E}">
        <p14:creationId xmlns:p14="http://schemas.microsoft.com/office/powerpoint/2010/main" val="15560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0" y="274638"/>
            <a:ext cx="8651465" cy="91998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ASCENDING AORTA &amp; ARCH SURGERY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PROCEDURES TYPES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568" y="1519085"/>
            <a:ext cx="8645458" cy="4925960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Aortic Arch Replacement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8138" y="5570280"/>
            <a:ext cx="8875962" cy="9881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olidFill>
                  <a:schemeClr val="bg2"/>
                </a:solidFill>
              </a:rPr>
              <a:t>Arch Vessels are removed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olidFill>
                  <a:schemeClr val="bg2"/>
                </a:solidFill>
              </a:rPr>
              <a:t>Arch is replaced with a graft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olidFill>
                  <a:schemeClr val="bg2"/>
                </a:solidFill>
              </a:rPr>
              <a:t>Arch vessels are re-implanted sown to the graft</a:t>
            </a:r>
          </a:p>
        </p:txBody>
      </p:sp>
      <p:pic>
        <p:nvPicPr>
          <p:cNvPr id="75778" name="Picture 2" descr="mage result for Aortic Arch Replacemen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38" y="2229773"/>
            <a:ext cx="4165186" cy="312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mage result for Aortic Arch Replaceme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695" y="2229773"/>
            <a:ext cx="4601405" cy="312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</p:spTree>
    <p:extLst>
      <p:ext uri="{BB962C8B-B14F-4D97-AF65-F5344CB8AC3E}">
        <p14:creationId xmlns:p14="http://schemas.microsoft.com/office/powerpoint/2010/main" val="7293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0" y="274638"/>
            <a:ext cx="8651465" cy="91998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ASCENDING AORTA &amp; ARCH SURGERY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PROCEDURES TYPES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568" y="1401097"/>
            <a:ext cx="8645458" cy="5043948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 smtClean="0"/>
              <a:t>Emergent Repair of Dissections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6493" y="5479557"/>
            <a:ext cx="8757607" cy="9881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olidFill>
                  <a:schemeClr val="bg2"/>
                </a:solidFill>
              </a:rPr>
              <a:t>Graft/stent can be placed to dissected area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olidFill>
                  <a:schemeClr val="bg2"/>
                </a:solidFill>
              </a:rPr>
              <a:t>If dissecting into vessels, the entire arch/dissected area can be replaced</a:t>
            </a:r>
          </a:p>
        </p:txBody>
      </p:sp>
      <p:pic>
        <p:nvPicPr>
          <p:cNvPr id="76802" name="Picture 2" descr="mage result for aortic dissection repai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68" y="2101645"/>
            <a:ext cx="4445321" cy="30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087" y="1933904"/>
            <a:ext cx="4001939" cy="347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</p:spTree>
    <p:extLst>
      <p:ext uri="{BB962C8B-B14F-4D97-AF65-F5344CB8AC3E}">
        <p14:creationId xmlns:p14="http://schemas.microsoft.com/office/powerpoint/2010/main" val="16035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0" y="156652"/>
            <a:ext cx="8651465" cy="91998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ASCENDING AORTA &amp; ARCH SURGERY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THINGS TO ANTICIPATE POST-OP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568" y="1253613"/>
            <a:ext cx="8645458" cy="519143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Neurologic Injury:</a:t>
            </a:r>
          </a:p>
          <a:p>
            <a:pPr lvl="1"/>
            <a:r>
              <a:rPr lang="en-US" sz="2200" dirty="0" smtClean="0"/>
              <a:t>Causes:</a:t>
            </a:r>
          </a:p>
          <a:p>
            <a:pPr lvl="2"/>
            <a:r>
              <a:rPr lang="en-US" sz="2200" b="1" u="sng" dirty="0" smtClean="0"/>
              <a:t>Embolization</a:t>
            </a:r>
            <a:r>
              <a:rPr lang="en-US" sz="2200" dirty="0" smtClean="0"/>
              <a:t> of atherosclerotic debris or </a:t>
            </a:r>
          </a:p>
          <a:p>
            <a:pPr marL="400050" lvl="1" indent="0">
              <a:buNone/>
            </a:pPr>
            <a:r>
              <a:rPr lang="en-US" sz="2200" dirty="0"/>
              <a:t> </a:t>
            </a:r>
            <a:r>
              <a:rPr lang="en-US" sz="2200" dirty="0" smtClean="0"/>
              <a:t>     	   air into the open arch and head vessels</a:t>
            </a:r>
          </a:p>
          <a:p>
            <a:pPr lvl="2"/>
            <a:r>
              <a:rPr lang="en-US" sz="2200" b="1" u="sng" dirty="0" smtClean="0"/>
              <a:t>Ischemia</a:t>
            </a:r>
            <a:r>
              <a:rPr lang="en-US" sz="2200" dirty="0" smtClean="0"/>
              <a:t> 2/2 </a:t>
            </a:r>
            <a:r>
              <a:rPr lang="en-US" sz="2200" dirty="0" err="1" smtClean="0"/>
              <a:t>hypoperfusion</a:t>
            </a:r>
            <a:endParaRPr lang="en-US" sz="2200" dirty="0" smtClean="0"/>
          </a:p>
          <a:p>
            <a:pPr lvl="1" indent="-342900"/>
            <a:r>
              <a:rPr lang="en-US" sz="2200" dirty="0" smtClean="0"/>
              <a:t>Treatment: Supportive</a:t>
            </a:r>
          </a:p>
          <a:p>
            <a:pPr lvl="1" indent="-3429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Severe Bleeding:</a:t>
            </a:r>
          </a:p>
          <a:p>
            <a:pPr lvl="1"/>
            <a:r>
              <a:rPr lang="en-US" sz="2200" dirty="0" smtClean="0"/>
              <a:t>Causes:</a:t>
            </a:r>
            <a:endParaRPr lang="en-US" sz="2200" dirty="0"/>
          </a:p>
          <a:p>
            <a:pPr lvl="2"/>
            <a:r>
              <a:rPr lang="en-US" sz="2200" dirty="0" smtClean="0"/>
              <a:t>Aortic surgeries require </a:t>
            </a:r>
            <a:r>
              <a:rPr lang="en-US" sz="2200" b="1" u="sng" dirty="0" smtClean="0"/>
              <a:t>deep hypothermic</a:t>
            </a:r>
            <a:r>
              <a:rPr lang="en-US" sz="2200" dirty="0" smtClean="0"/>
              <a:t> circulatory arrest (~18 </a:t>
            </a:r>
            <a:r>
              <a:rPr lang="en-US" sz="2200" dirty="0" err="1" smtClean="0"/>
              <a:t>deg</a:t>
            </a:r>
            <a:r>
              <a:rPr lang="en-US" sz="2200" dirty="0" smtClean="0"/>
              <a:t> C) to limit cerebral/somatic ischemia</a:t>
            </a:r>
          </a:p>
          <a:p>
            <a:pPr lvl="2"/>
            <a:r>
              <a:rPr lang="en-US" sz="2200" dirty="0" smtClean="0"/>
              <a:t>Hypothermia </a:t>
            </a:r>
            <a:r>
              <a:rPr lang="en-US" sz="2200" dirty="0" smtClean="0">
                <a:sym typeface="Wingdings"/>
              </a:rPr>
              <a:t> worsens coagulopathy</a:t>
            </a:r>
          </a:p>
          <a:p>
            <a:pPr lvl="1"/>
            <a:r>
              <a:rPr lang="en-US" sz="2200" dirty="0" smtClean="0">
                <a:sym typeface="Wingdings"/>
              </a:rPr>
              <a:t>Treatment: Re-warm</a:t>
            </a:r>
          </a:p>
          <a:p>
            <a:pPr marL="857250" lvl="1" indent="-457200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4" descr="mage result for aorta branches and brai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8220" y="1492308"/>
            <a:ext cx="1445341" cy="125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</p:spTree>
    <p:extLst>
      <p:ext uri="{BB962C8B-B14F-4D97-AF65-F5344CB8AC3E}">
        <p14:creationId xmlns:p14="http://schemas.microsoft.com/office/powerpoint/2010/main" val="1751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ge result for human right radial artery and origin of aort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47815" cy="6858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</p:pic>
      <p:pic>
        <p:nvPicPr>
          <p:cNvPr id="5" name="Picture 2" descr="mage result for right radial artery and origin of aor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814" y="3429000"/>
            <a:ext cx="3596186" cy="3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47814" y="943897"/>
            <a:ext cx="3596186" cy="21090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 smtClean="0">
                <a:solidFill>
                  <a:schemeClr val="bg2"/>
                </a:solidFill>
              </a:rPr>
              <a:t>Right Radial A-Lines:</a:t>
            </a:r>
          </a:p>
          <a:p>
            <a:r>
              <a:rPr lang="en-US" sz="2100" dirty="0" smtClean="0">
                <a:solidFill>
                  <a:schemeClr val="bg2"/>
                </a:solidFill>
              </a:rPr>
              <a:t>Better Reflects Perfusion To:</a:t>
            </a:r>
          </a:p>
          <a:p>
            <a:r>
              <a:rPr lang="en-US" sz="2100" dirty="0" smtClean="0">
                <a:solidFill>
                  <a:schemeClr val="bg2"/>
                </a:solidFill>
              </a:rPr>
              <a:t>1.Coronaries </a:t>
            </a:r>
          </a:p>
          <a:p>
            <a:r>
              <a:rPr lang="en-US" sz="2100" dirty="0" smtClean="0">
                <a:solidFill>
                  <a:schemeClr val="bg2"/>
                </a:solidFill>
              </a:rPr>
              <a:t>2.Cerebral Vessels</a:t>
            </a:r>
          </a:p>
          <a:p>
            <a:r>
              <a:rPr lang="en-US" sz="2100" dirty="0" smtClean="0">
                <a:solidFill>
                  <a:schemeClr val="bg2"/>
                </a:solidFill>
              </a:rPr>
              <a:t>3.Proximal Aortic Arch</a:t>
            </a:r>
            <a:endParaRPr lang="en-US" sz="21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7814" y="191726"/>
            <a:ext cx="3596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BP Monitoring is KEY!!!!!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822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0" y="156652"/>
            <a:ext cx="8651465" cy="91998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ASCENDING AORTA &amp; ARCH SURGERY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THINGS TO ANTICIPATE POST-OP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233" y="1253613"/>
            <a:ext cx="8857942" cy="5191432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b="1" dirty="0" smtClean="0">
                <a:solidFill>
                  <a:srgbClr val="FFFF00"/>
                </a:solidFill>
              </a:rPr>
              <a:t>Asymmetric Blood Pressures</a:t>
            </a:r>
          </a:p>
          <a:p>
            <a:pPr lvl="1"/>
            <a:r>
              <a:rPr lang="en-US" sz="2200" dirty="0" smtClean="0"/>
              <a:t>Monitoring:</a:t>
            </a:r>
          </a:p>
          <a:p>
            <a:pPr lvl="2"/>
            <a:r>
              <a:rPr lang="en-US" sz="2200" dirty="0"/>
              <a:t>Ensure </a:t>
            </a:r>
            <a:r>
              <a:rPr lang="en-US" sz="2200" u="sng" dirty="0"/>
              <a:t>right and left radial A-lines</a:t>
            </a:r>
            <a:r>
              <a:rPr lang="en-US" sz="2200" dirty="0"/>
              <a:t> are in </a:t>
            </a:r>
            <a:r>
              <a:rPr lang="en-US" sz="2200" dirty="0" smtClean="0"/>
              <a:t>place post-op</a:t>
            </a:r>
            <a:endParaRPr lang="en-US" sz="2200" dirty="0">
              <a:sym typeface="Wingdings"/>
            </a:endParaRPr>
          </a:p>
          <a:p>
            <a:pPr lvl="2"/>
            <a:r>
              <a:rPr lang="en-US" sz="2200" dirty="0" smtClean="0">
                <a:sym typeface="Wingdings"/>
              </a:rPr>
              <a:t>A sign of iatrogenic </a:t>
            </a:r>
            <a:r>
              <a:rPr lang="en-US" sz="2200" dirty="0">
                <a:sym typeface="Wingdings"/>
              </a:rPr>
              <a:t>dissection or </a:t>
            </a:r>
            <a:r>
              <a:rPr lang="en-US" sz="2200" dirty="0" smtClean="0">
                <a:sym typeface="Wingdings"/>
              </a:rPr>
              <a:t>vascular </a:t>
            </a:r>
            <a:r>
              <a:rPr lang="en-US" sz="2200" dirty="0">
                <a:sym typeface="Wingdings"/>
              </a:rPr>
              <a:t>occlusion</a:t>
            </a:r>
          </a:p>
          <a:p>
            <a:pPr lvl="1"/>
            <a:r>
              <a:rPr lang="en-US" sz="2200" dirty="0" smtClean="0"/>
              <a:t>Treatment: </a:t>
            </a:r>
          </a:p>
          <a:p>
            <a:pPr lvl="2"/>
            <a:r>
              <a:rPr lang="en-US" sz="2200" dirty="0" smtClean="0"/>
              <a:t>Surgical Repair</a:t>
            </a:r>
          </a:p>
          <a:p>
            <a:pPr marL="457200" indent="-457200">
              <a:buFont typeface="+mj-lt"/>
              <a:buAutoNum type="arabicPeriod" startAt="3"/>
            </a:pPr>
            <a:endParaRPr lang="en-US" b="1" dirty="0">
              <a:solidFill>
                <a:srgbClr val="FFFF00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b="1" dirty="0" smtClean="0">
                <a:solidFill>
                  <a:srgbClr val="FFFF00"/>
                </a:solidFill>
              </a:rPr>
              <a:t>Fragile Aortic Anastomotic Suture Sites</a:t>
            </a:r>
          </a:p>
          <a:p>
            <a:pPr lvl="1"/>
            <a:r>
              <a:rPr lang="en-US" sz="2200" dirty="0" smtClean="0"/>
              <a:t>Monitoring</a:t>
            </a:r>
          </a:p>
          <a:p>
            <a:pPr lvl="2"/>
            <a:r>
              <a:rPr lang="en-US" sz="2200" dirty="0" smtClean="0">
                <a:sym typeface="Wingdings"/>
              </a:rPr>
              <a:t>Avoid HTN</a:t>
            </a:r>
          </a:p>
          <a:p>
            <a:pPr lvl="1"/>
            <a:r>
              <a:rPr lang="en-US" sz="2200" dirty="0" smtClean="0">
                <a:sym typeface="Wingdings"/>
              </a:rPr>
              <a:t>Treatment:</a:t>
            </a:r>
          </a:p>
          <a:p>
            <a:pPr lvl="2"/>
            <a:r>
              <a:rPr lang="en-US" sz="2200" dirty="0" smtClean="0">
                <a:sym typeface="Wingdings"/>
              </a:rPr>
              <a:t>Afterload reduction</a:t>
            </a:r>
          </a:p>
          <a:p>
            <a:pPr lvl="2"/>
            <a:r>
              <a:rPr lang="en-US" sz="2200" dirty="0" smtClean="0">
                <a:sym typeface="Wingdings"/>
              </a:rPr>
              <a:t>Limit SBP to &lt; 120 mmHg or 20% below pre-op levels</a:t>
            </a:r>
          </a:p>
          <a:p>
            <a:pPr lvl="1"/>
            <a:endParaRPr lang="en-US" sz="2200" b="1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</p:spTree>
    <p:extLst>
      <p:ext uri="{BB962C8B-B14F-4D97-AF65-F5344CB8AC3E}">
        <p14:creationId xmlns:p14="http://schemas.microsoft.com/office/powerpoint/2010/main" val="13425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0" y="289388"/>
            <a:ext cx="8651465" cy="91998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ASCENDING AORTA &amp; ARCH SURGERY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THINGS TO ANTICIPATE POST-OP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233" y="1519083"/>
            <a:ext cx="8857942" cy="4925961"/>
          </a:xfr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US" b="1" dirty="0" smtClean="0">
                <a:solidFill>
                  <a:srgbClr val="FFFF00"/>
                </a:solidFill>
              </a:rPr>
              <a:t>Coronary Occlusion and Ventricular Failure / Ischemia</a:t>
            </a:r>
          </a:p>
          <a:p>
            <a:pPr lvl="1"/>
            <a:r>
              <a:rPr lang="en-US" sz="2200" dirty="0" smtClean="0"/>
              <a:t>Aortic Root Replacements require re-implantation of coronary arteries into the graft</a:t>
            </a:r>
          </a:p>
          <a:p>
            <a:pPr lvl="2"/>
            <a:r>
              <a:rPr lang="en-US" sz="2200" dirty="0" smtClean="0"/>
              <a:t>Coronary kinking/occlusion may occur</a:t>
            </a:r>
          </a:p>
          <a:p>
            <a:pPr lvl="1"/>
            <a:r>
              <a:rPr lang="en-US" sz="2200" dirty="0" smtClean="0"/>
              <a:t>Treatment:</a:t>
            </a:r>
          </a:p>
          <a:p>
            <a:pPr lvl="2"/>
            <a:r>
              <a:rPr lang="en-US" sz="2200" dirty="0" smtClean="0"/>
              <a:t>Surgical repair</a:t>
            </a:r>
          </a:p>
          <a:p>
            <a:pPr lvl="2"/>
            <a:endParaRPr lang="en-US" sz="2200" dirty="0"/>
          </a:p>
          <a:p>
            <a:pPr marL="457200" indent="-457200">
              <a:buFont typeface="+mj-lt"/>
              <a:buAutoNum type="arabicPeriod" startAt="6"/>
            </a:pPr>
            <a:r>
              <a:rPr lang="en-US" b="1" dirty="0" smtClean="0">
                <a:solidFill>
                  <a:srgbClr val="FFFF00"/>
                </a:solidFill>
              </a:rPr>
              <a:t>ARDS:</a:t>
            </a:r>
          </a:p>
          <a:p>
            <a:pPr lvl="1"/>
            <a:r>
              <a:rPr lang="en-US" sz="2200" dirty="0" smtClean="0"/>
              <a:t>Aortic procedures are at higher risk of developing post-op ARDS vs. other cardiac procedures</a:t>
            </a:r>
          </a:p>
          <a:p>
            <a:pPr lvl="1"/>
            <a:r>
              <a:rPr lang="en-US" sz="2200" dirty="0" smtClean="0"/>
              <a:t>Treatment:</a:t>
            </a:r>
          </a:p>
          <a:p>
            <a:pPr lvl="2"/>
            <a:r>
              <a:rPr lang="en-US" sz="2200" dirty="0" smtClean="0"/>
              <a:t>Low-</a:t>
            </a:r>
            <a:r>
              <a:rPr lang="en-US" sz="2200" dirty="0" err="1" smtClean="0"/>
              <a:t>Vt</a:t>
            </a:r>
            <a:r>
              <a:rPr lang="en-US" sz="2200" dirty="0" smtClean="0"/>
              <a:t> ventilation immediately post-op for </a:t>
            </a:r>
            <a:r>
              <a:rPr lang="en-US" sz="2200" dirty="0" err="1" smtClean="0"/>
              <a:t>ppx</a:t>
            </a:r>
            <a:r>
              <a:rPr lang="en-US" sz="2200" dirty="0" smtClean="0"/>
              <a:t> and treatment</a:t>
            </a:r>
          </a:p>
          <a:p>
            <a:pPr marL="857250" lvl="1" indent="-457200">
              <a:buFont typeface="+mj-lt"/>
              <a:buAutoNum type="arabicPeriod" startAt="6"/>
            </a:pPr>
            <a:endParaRPr lang="en-US" dirty="0" smtClean="0"/>
          </a:p>
          <a:p>
            <a:pPr marL="457200" indent="-457200">
              <a:buFont typeface="+mj-lt"/>
              <a:buAutoNum type="arabicPeriod" startAt="5"/>
            </a:pPr>
            <a:endParaRPr lang="en-US" sz="2200" b="1" dirty="0">
              <a:solidFill>
                <a:srgbClr val="FFFF0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</p:spTree>
    <p:extLst>
      <p:ext uri="{BB962C8B-B14F-4D97-AF65-F5344CB8AC3E}">
        <p14:creationId xmlns:p14="http://schemas.microsoft.com/office/powerpoint/2010/main" val="7428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850" y="2839484"/>
            <a:ext cx="8192039" cy="948905"/>
          </a:xfrm>
        </p:spPr>
        <p:txBody>
          <a:bodyPr/>
          <a:lstStyle/>
          <a:p>
            <a:pPr marL="0" indent="0" algn="ctr">
              <a:buNone/>
            </a:pPr>
            <a:r>
              <a:rPr lang="en-US" sz="4200" b="1" dirty="0" smtClean="0"/>
              <a:t>CARDIOPULMONARY BYPASS</a:t>
            </a:r>
          </a:p>
          <a:p>
            <a:pPr marL="0" indent="0" algn="ctr">
              <a:buNone/>
            </a:pPr>
            <a:endParaRPr lang="en-US" sz="4200" dirty="0"/>
          </a:p>
        </p:txBody>
      </p:sp>
      <p:pic>
        <p:nvPicPr>
          <p:cNvPr id="5122" name="Picture 2" descr="mage result for cardiopulmonary bypas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89" y="378063"/>
            <a:ext cx="2330764" cy="23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ge result for cardiopulmonary bypas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711" y="446060"/>
            <a:ext cx="3496146" cy="23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age result for cardiopulmonary bypas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89" y="4155014"/>
            <a:ext cx="4447396" cy="250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age result for cardiopulmonary bypa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0907" y="4155014"/>
            <a:ext cx="3338950" cy="250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ge result for brick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89" y="3617247"/>
            <a:ext cx="855406" cy="4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ge result for brick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9256" y="3617247"/>
            <a:ext cx="855406" cy="4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ge result for brick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8823" y="3609804"/>
            <a:ext cx="855406" cy="4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ge result for brick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3222" y="3609803"/>
            <a:ext cx="855406" cy="4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age result for brick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373" y="3617247"/>
            <a:ext cx="855406" cy="4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age result for brick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7524" y="3617247"/>
            <a:ext cx="855406" cy="4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age result for brick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954" y="3617247"/>
            <a:ext cx="855406" cy="4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age result for brick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8390" y="3617247"/>
            <a:ext cx="855406" cy="4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2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8427" y="2413158"/>
            <a:ext cx="7905134" cy="1023216"/>
          </a:xfrm>
        </p:spPr>
        <p:txBody>
          <a:bodyPr/>
          <a:lstStyle/>
          <a:p>
            <a:pPr algn="ctr"/>
            <a:r>
              <a:rPr lang="en-US" b="1" dirty="0" smtClean="0"/>
              <a:t>MANAGEMENT OF COMMON COMPLICATIONS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3592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74" y="215647"/>
            <a:ext cx="8642555" cy="62501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EXCESSIVE BLEEDING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4" y="958648"/>
            <a:ext cx="8642555" cy="5501148"/>
          </a:xfrm>
        </p:spPr>
        <p:txBody>
          <a:bodyPr/>
          <a:lstStyle/>
          <a:p>
            <a:r>
              <a:rPr lang="en-US" b="1" dirty="0" smtClean="0"/>
              <a:t>Definitions: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&gt;1000 ml over a 12-hr period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&gt;400cc/</a:t>
            </a:r>
            <a:r>
              <a:rPr lang="en-US" sz="2200" dirty="0" err="1" smtClean="0"/>
              <a:t>hr</a:t>
            </a:r>
            <a:r>
              <a:rPr lang="en-US" sz="2200" dirty="0" smtClean="0"/>
              <a:t> x 1-hr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&gt;300cc/</a:t>
            </a:r>
            <a:r>
              <a:rPr lang="en-US" sz="2200" dirty="0" err="1" smtClean="0"/>
              <a:t>hr</a:t>
            </a:r>
            <a:r>
              <a:rPr lang="en-US" sz="2200" dirty="0" smtClean="0"/>
              <a:t> x 2-hrs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&gt;200cc/</a:t>
            </a:r>
            <a:r>
              <a:rPr lang="en-US" sz="2200" dirty="0" err="1" smtClean="0"/>
              <a:t>hr</a:t>
            </a:r>
            <a:r>
              <a:rPr lang="en-US" sz="2200" dirty="0" smtClean="0"/>
              <a:t> x 3-hrs</a:t>
            </a:r>
          </a:p>
          <a:p>
            <a:pPr marL="514350" indent="-457200">
              <a:buFont typeface="+mj-lt"/>
              <a:buAutoNum type="arabicPeriod"/>
            </a:pPr>
            <a:endParaRPr lang="en-US" dirty="0" smtClean="0"/>
          </a:p>
          <a:p>
            <a:pPr marL="514350" indent="-457200"/>
            <a:r>
              <a:rPr lang="en-US" b="1" dirty="0" smtClean="0"/>
              <a:t>Outcomes:</a:t>
            </a:r>
          </a:p>
          <a:p>
            <a:pPr marL="914400" lvl="1" indent="-457200"/>
            <a:r>
              <a:rPr lang="en-US" sz="2200" dirty="0" smtClean="0"/>
              <a:t>&gt;200ml in 1-hr</a:t>
            </a:r>
          </a:p>
          <a:p>
            <a:pPr marL="914400" lvl="1" indent="-457200"/>
            <a:r>
              <a:rPr lang="en-US" sz="2200" dirty="0" smtClean="0"/>
              <a:t>&gt;1000 ml in first 24-hrs</a:t>
            </a:r>
          </a:p>
          <a:p>
            <a:pPr marL="914400" lvl="1" indent="-457200"/>
            <a:endParaRPr lang="en-US" dirty="0"/>
          </a:p>
          <a:p>
            <a:pPr marL="514350" indent="-457200"/>
            <a:r>
              <a:rPr lang="en-US" b="1" dirty="0" smtClean="0"/>
              <a:t>Risk-Factors:</a:t>
            </a:r>
          </a:p>
          <a:p>
            <a:pPr marL="914400" lvl="1" indent="-457200"/>
            <a:r>
              <a:rPr lang="en-US" sz="2200" dirty="0" smtClean="0"/>
              <a:t>Age &gt;75yo, pre-op anemia, emergent/complex operations, AV/Aortic procedures, use of IMA, long CPB time, low EF, low BMI, male</a:t>
            </a:r>
            <a:endParaRPr lang="en-US" sz="2200" dirty="0"/>
          </a:p>
        </p:txBody>
      </p:sp>
      <p:sp>
        <p:nvSpPr>
          <p:cNvPr id="4" name="Right Brace 3"/>
          <p:cNvSpPr/>
          <p:nvPr/>
        </p:nvSpPr>
        <p:spPr>
          <a:xfrm>
            <a:off x="4262284" y="3790338"/>
            <a:ext cx="442452" cy="840658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70207" y="3937822"/>
            <a:ext cx="2315496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Increased Mortality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70207" y="4513009"/>
            <a:ext cx="3051958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STS QUALITY ALERT</a:t>
            </a:r>
            <a:endParaRPr lang="en-US" dirty="0"/>
          </a:p>
        </p:txBody>
      </p:sp>
      <p:sp>
        <p:nvSpPr>
          <p:cNvPr id="13" name="Sun 12"/>
          <p:cNvSpPr/>
          <p:nvPr/>
        </p:nvSpPr>
        <p:spPr>
          <a:xfrm>
            <a:off x="7438933" y="4547266"/>
            <a:ext cx="460457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74" y="215647"/>
            <a:ext cx="8642555" cy="62501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EXCESSIVE BLEEDING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4" y="1047134"/>
            <a:ext cx="8642555" cy="5412661"/>
          </a:xfrm>
        </p:spPr>
        <p:txBody>
          <a:bodyPr/>
          <a:lstStyle/>
          <a:p>
            <a:r>
              <a:rPr lang="en-US" b="1" dirty="0" smtClean="0"/>
              <a:t>Treatment:</a:t>
            </a:r>
          </a:p>
          <a:p>
            <a:pPr lvl="1"/>
            <a:r>
              <a:rPr lang="en-US" sz="2200" dirty="0" smtClean="0"/>
              <a:t>Correct hypothermia</a:t>
            </a:r>
          </a:p>
          <a:p>
            <a:pPr lvl="1"/>
            <a:r>
              <a:rPr lang="en-US" sz="2200" dirty="0" smtClean="0"/>
              <a:t>Correct acidosis</a:t>
            </a:r>
          </a:p>
          <a:p>
            <a:pPr lvl="1"/>
            <a:r>
              <a:rPr lang="en-US" sz="2200" dirty="0" smtClean="0"/>
              <a:t>Limit SBP to 90-100 mmHg [begin afterload reduction]</a:t>
            </a:r>
          </a:p>
          <a:p>
            <a:pPr lvl="1"/>
            <a:r>
              <a:rPr lang="en-US" sz="2200" dirty="0" smtClean="0"/>
              <a:t>Blood product transfusion:</a:t>
            </a:r>
          </a:p>
          <a:p>
            <a:pPr lvl="2"/>
            <a:r>
              <a:rPr lang="en-US" sz="2200" dirty="0" smtClean="0"/>
              <a:t>PRBC:FFP:PLT = 2:2:1 if actively bleeding</a:t>
            </a:r>
          </a:p>
          <a:p>
            <a:pPr lvl="2"/>
            <a:r>
              <a:rPr lang="en-US" sz="2200" dirty="0" smtClean="0"/>
              <a:t>Give cryoprecipitate if fibrinogen &lt; 100 mg/dl</a:t>
            </a:r>
          </a:p>
          <a:p>
            <a:pPr lvl="2"/>
            <a:r>
              <a:rPr lang="en-US" sz="2200" dirty="0" smtClean="0"/>
              <a:t>Consider Recombinant Factor </a:t>
            </a:r>
            <a:r>
              <a:rPr lang="en-US" sz="2200" dirty="0" err="1" smtClean="0"/>
              <a:t>VIIa</a:t>
            </a:r>
            <a:endParaRPr lang="en-US" sz="2200" dirty="0" smtClean="0"/>
          </a:p>
          <a:p>
            <a:pPr lvl="3"/>
            <a:r>
              <a:rPr lang="en-US" sz="2200" dirty="0" smtClean="0"/>
              <a:t>Increased risk of thrombotic complications in 25-50% of patients [</a:t>
            </a:r>
            <a:r>
              <a:rPr lang="en-US" sz="2200" dirty="0" err="1" smtClean="0"/>
              <a:t>Risk:Benefit</a:t>
            </a:r>
            <a:r>
              <a:rPr lang="en-US" sz="2200" dirty="0" smtClean="0"/>
              <a:t>]</a:t>
            </a:r>
          </a:p>
          <a:p>
            <a:pPr lvl="3"/>
            <a:endParaRPr lang="en-US" sz="2200" dirty="0"/>
          </a:p>
          <a:p>
            <a:pPr lvl="3"/>
            <a:endParaRPr lang="en-US" sz="2200" dirty="0" smtClean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16198" y="6548718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  <p:sp>
        <p:nvSpPr>
          <p:cNvPr id="8" name="Down Arrow 7"/>
          <p:cNvSpPr/>
          <p:nvPr/>
        </p:nvSpPr>
        <p:spPr>
          <a:xfrm>
            <a:off x="4984955" y="5132439"/>
            <a:ext cx="516193" cy="79598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1665" y="6017342"/>
            <a:ext cx="7875638" cy="4277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200" dirty="0">
                <a:solidFill>
                  <a:schemeClr val="bg2"/>
                </a:solidFill>
              </a:rPr>
              <a:t>Discuss with </a:t>
            </a:r>
            <a:r>
              <a:rPr lang="en-US" sz="2200" dirty="0" smtClean="0">
                <a:solidFill>
                  <a:schemeClr val="bg2"/>
                </a:solidFill>
              </a:rPr>
              <a:t>Surgeon </a:t>
            </a:r>
            <a:r>
              <a:rPr lang="en-US" sz="2200" dirty="0" smtClean="0">
                <a:solidFill>
                  <a:schemeClr val="bg2"/>
                </a:solidFill>
                <a:sym typeface="Wingdings"/>
              </a:rPr>
              <a:t> </a:t>
            </a:r>
            <a:r>
              <a:rPr lang="en-US" sz="2200" dirty="0">
                <a:solidFill>
                  <a:schemeClr val="bg2"/>
                </a:solidFill>
                <a:sym typeface="Wingdings"/>
              </a:rPr>
              <a:t>S</a:t>
            </a:r>
            <a:r>
              <a:rPr lang="en-US" sz="2200" dirty="0" smtClean="0">
                <a:solidFill>
                  <a:schemeClr val="bg2"/>
                </a:solidFill>
              </a:rPr>
              <a:t>urgical Re-</a:t>
            </a:r>
            <a:r>
              <a:rPr lang="en-US" sz="2200" dirty="0" err="1" smtClean="0">
                <a:solidFill>
                  <a:schemeClr val="bg2"/>
                </a:solidFill>
              </a:rPr>
              <a:t>Exploraton</a:t>
            </a:r>
            <a:r>
              <a:rPr lang="en-US" sz="2200" dirty="0" smtClean="0">
                <a:solidFill>
                  <a:schemeClr val="bg2"/>
                </a:solidFill>
              </a:rPr>
              <a:t>?</a:t>
            </a:r>
            <a:endParaRPr lang="en-US"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8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69" y="230393"/>
            <a:ext cx="8598308" cy="62501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CARDIAC TAMPONADE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730" y="1135626"/>
            <a:ext cx="8819536" cy="5338916"/>
          </a:xfrm>
        </p:spPr>
        <p:txBody>
          <a:bodyPr/>
          <a:lstStyle/>
          <a:p>
            <a:r>
              <a:rPr lang="en-US" b="1" dirty="0" smtClean="0"/>
              <a:t>Types:</a:t>
            </a:r>
          </a:p>
          <a:p>
            <a:endParaRPr lang="en-US" b="1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rgbClr val="FFFF00"/>
                </a:solidFill>
              </a:rPr>
              <a:t>Medical Tamponade: </a:t>
            </a:r>
          </a:p>
          <a:p>
            <a:pPr marL="1314450" lvl="2" indent="-457200"/>
            <a:r>
              <a:rPr lang="en-US" sz="2200" dirty="0" smtClean="0"/>
              <a:t>Circumferential fluid accumulation</a:t>
            </a:r>
          </a:p>
          <a:p>
            <a:pPr marL="1314450" lvl="2" indent="-457200"/>
            <a:endParaRPr lang="en-US" sz="22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rgbClr val="FFFF00"/>
                </a:solidFill>
              </a:rPr>
              <a:t>Post-Op Tamponade: </a:t>
            </a:r>
          </a:p>
          <a:p>
            <a:pPr marL="1314450" lvl="2" indent="-457200"/>
            <a:r>
              <a:rPr lang="en-US" sz="2200" dirty="0" smtClean="0"/>
              <a:t>Even a localized/small posterior pericardial fluid collection can cause it!!!!!!</a:t>
            </a:r>
          </a:p>
          <a:p>
            <a:pPr marL="1314450" lvl="2" indent="-457200"/>
            <a:r>
              <a:rPr lang="en-US" sz="2200" dirty="0" smtClean="0"/>
              <a:t>Cause by undrained blood/clot</a:t>
            </a:r>
          </a:p>
          <a:p>
            <a:pPr marL="1314450" lvl="2" indent="-457200"/>
            <a:r>
              <a:rPr lang="en-US" sz="2200" dirty="0" smtClean="0"/>
              <a:t>Classic signs are absent [e.g. </a:t>
            </a:r>
            <a:r>
              <a:rPr lang="en-US" sz="2200" dirty="0" err="1" smtClean="0"/>
              <a:t>pulsus</a:t>
            </a:r>
            <a:r>
              <a:rPr lang="en-US" sz="2200" dirty="0" smtClean="0"/>
              <a:t> </a:t>
            </a:r>
            <a:r>
              <a:rPr lang="en-US" sz="2200" dirty="0" err="1" smtClean="0"/>
              <a:t>paradoxus</a:t>
            </a:r>
            <a:r>
              <a:rPr lang="en-US" sz="2200" dirty="0" smtClean="0"/>
              <a:t>, Beck’s </a:t>
            </a:r>
            <a:r>
              <a:rPr lang="en-US" sz="2200" dirty="0"/>
              <a:t>T</a:t>
            </a:r>
            <a:r>
              <a:rPr lang="en-US" sz="2200" dirty="0" smtClean="0"/>
              <a:t>riad, TTE findings]</a:t>
            </a:r>
          </a:p>
          <a:p>
            <a:pPr marL="1314450" lvl="2" indent="-457200"/>
            <a:r>
              <a:rPr lang="en-US" sz="2200" dirty="0" smtClean="0"/>
              <a:t>Suspect when chest tube output suddenly stops</a:t>
            </a:r>
          </a:p>
          <a:p>
            <a:pPr marL="1314450" lvl="2" indent="-457200"/>
            <a:r>
              <a:rPr lang="en-US" sz="2200" dirty="0" smtClean="0"/>
              <a:t>TEE is most sensitive study</a:t>
            </a:r>
            <a:endParaRPr lang="en-US" sz="22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16198" y="6504474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</p:spTree>
    <p:extLst>
      <p:ext uri="{BB962C8B-B14F-4D97-AF65-F5344CB8AC3E}">
        <p14:creationId xmlns:p14="http://schemas.microsoft.com/office/powerpoint/2010/main" val="126992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19" y="230394"/>
            <a:ext cx="8621969" cy="61026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REFRACTORY SHOCK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219" y="1120877"/>
            <a:ext cx="8621969" cy="5383162"/>
          </a:xfrm>
        </p:spPr>
        <p:txBody>
          <a:bodyPr/>
          <a:lstStyle/>
          <a:p>
            <a:r>
              <a:rPr lang="en-US" b="1" dirty="0" smtClean="0"/>
              <a:t>Definition</a:t>
            </a:r>
          </a:p>
          <a:p>
            <a:pPr lvl="1"/>
            <a:r>
              <a:rPr lang="en-US" sz="2200" dirty="0" smtClean="0"/>
              <a:t>Shock despite optimization of preload, afterload and inotropic support</a:t>
            </a:r>
          </a:p>
          <a:p>
            <a:endParaRPr lang="en-US" dirty="0" smtClean="0"/>
          </a:p>
          <a:p>
            <a:r>
              <a:rPr lang="en-US" b="1" dirty="0" smtClean="0"/>
              <a:t>Outcomes:</a:t>
            </a:r>
          </a:p>
          <a:p>
            <a:pPr lvl="1"/>
            <a:r>
              <a:rPr lang="en-US" sz="2200" dirty="0" smtClean="0"/>
              <a:t>High inotrope doses </a:t>
            </a:r>
            <a:r>
              <a:rPr lang="en-US" sz="2200" dirty="0" smtClean="0">
                <a:sym typeface="Wingdings"/>
              </a:rPr>
              <a:t>     Ischemia   Worse outcomes</a:t>
            </a:r>
          </a:p>
          <a:p>
            <a:endParaRPr lang="en-US" dirty="0" smtClean="0"/>
          </a:p>
          <a:p>
            <a:r>
              <a:rPr lang="en-US" b="1" dirty="0" smtClean="0"/>
              <a:t>Treatment:</a:t>
            </a:r>
          </a:p>
          <a:p>
            <a:pPr lvl="1"/>
            <a:r>
              <a:rPr lang="en-US" sz="2200" dirty="0" smtClean="0"/>
              <a:t>Early use of mechanical support to avoid MOF</a:t>
            </a:r>
          </a:p>
          <a:p>
            <a:pPr lvl="2"/>
            <a:r>
              <a:rPr lang="en-US" sz="2200" dirty="0" smtClean="0"/>
              <a:t>Intra-Aortic Balloon Pumps</a:t>
            </a:r>
          </a:p>
          <a:p>
            <a:pPr lvl="2"/>
            <a:r>
              <a:rPr lang="en-US" sz="2200" dirty="0" err="1" smtClean="0"/>
              <a:t>Impella</a:t>
            </a:r>
            <a:r>
              <a:rPr lang="en-US" sz="2200" dirty="0" smtClean="0"/>
              <a:t> Device</a:t>
            </a:r>
          </a:p>
          <a:p>
            <a:pPr lvl="2"/>
            <a:r>
              <a:rPr lang="en-US" sz="2200" dirty="0" smtClean="0"/>
              <a:t>LVAD (e.g. Heart Mate II)</a:t>
            </a:r>
          </a:p>
          <a:p>
            <a:pPr lvl="2"/>
            <a:r>
              <a:rPr lang="en-US" sz="2200" dirty="0" smtClean="0"/>
              <a:t>ECMO</a:t>
            </a:r>
            <a:endParaRPr lang="en-US" sz="2200" dirty="0"/>
          </a:p>
        </p:txBody>
      </p:sp>
      <p:sp>
        <p:nvSpPr>
          <p:cNvPr id="4" name="Up Arrow 3"/>
          <p:cNvSpPr/>
          <p:nvPr/>
        </p:nvSpPr>
        <p:spPr>
          <a:xfrm>
            <a:off x="3982071" y="3185653"/>
            <a:ext cx="294960" cy="339214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16198" y="6519222"/>
            <a:ext cx="248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</p:txBody>
      </p:sp>
    </p:spTree>
    <p:extLst>
      <p:ext uri="{BB962C8B-B14F-4D97-AF65-F5344CB8AC3E}">
        <p14:creationId xmlns:p14="http://schemas.microsoft.com/office/powerpoint/2010/main" val="18068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mage result for intra-aortic balloon pu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0994" cy="231549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mage result for intra-aortic balloon pu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470" y="0"/>
            <a:ext cx="2778596" cy="231549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mage result for Impella devic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15497"/>
            <a:ext cx="4970206" cy="231152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4" name="Picture 10" descr="https://stanfordhealthcare.org/content/shc/en/medical-treatments/l/lvad/jcr:content/tab-nav-component/tab-nav-parsys/imagewithcaption/image.img.full.high.jpg/138853526198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627022"/>
            <a:ext cx="4323029" cy="223097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6" name="Picture 12" descr="elated imag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206" y="2315496"/>
            <a:ext cx="2440860" cy="231152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8" name="Picture 14" descr="https://stanfordhealthcare.org/content/shc/en/medical-treatments/l/lvad/jcr:content/tab-nav-component/tab-nav-parsys/imagewithcaption_1/image.img.full.high.jpg/138853565033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028" y="4627022"/>
            <a:ext cx="3088038" cy="223097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11066" y="648929"/>
            <a:ext cx="1732934" cy="6489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IABP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1066" y="3106520"/>
            <a:ext cx="1732934" cy="6489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IMPELLA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11066" y="5239646"/>
            <a:ext cx="1732934" cy="6489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LVAD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0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mage result for FEMORAL va ecm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48" y="29497"/>
            <a:ext cx="9127380" cy="5427406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mage result for FEMORAL va ecm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48" y="5478060"/>
            <a:ext cx="1869461" cy="1409437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6" descr="elated 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4209" y="5456903"/>
            <a:ext cx="2543278" cy="1430594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03592" y="5818238"/>
            <a:ext cx="1732934" cy="648929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VA ECMO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19" y="230394"/>
            <a:ext cx="8621969" cy="61026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POST-OPERATIVE CARDIAC ARREST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219" y="1017639"/>
            <a:ext cx="8621969" cy="5486400"/>
          </a:xfrm>
        </p:spPr>
        <p:txBody>
          <a:bodyPr/>
          <a:lstStyle/>
          <a:p>
            <a:r>
              <a:rPr lang="en-US" sz="2200" dirty="0" smtClean="0"/>
              <a:t>ACLS protocols have limited applicability in the CSICU</a:t>
            </a:r>
          </a:p>
          <a:p>
            <a:r>
              <a:rPr lang="en-US" sz="2200" dirty="0" smtClean="0"/>
              <a:t>What’s DIFFERENT?:</a:t>
            </a:r>
          </a:p>
          <a:p>
            <a:pPr lvl="2"/>
            <a:r>
              <a:rPr lang="en-US" sz="2200" dirty="0" smtClean="0"/>
              <a:t>Chest compressions are higher risk in Post-op Cardiac Pts</a:t>
            </a:r>
          </a:p>
          <a:p>
            <a:pPr lvl="2"/>
            <a:r>
              <a:rPr lang="en-US" sz="2200" dirty="0" smtClean="0"/>
              <a:t>Cardiac arrests are usually witnessed immediately </a:t>
            </a:r>
            <a:r>
              <a:rPr lang="en-US" sz="2200" dirty="0" smtClean="0">
                <a:sym typeface="Wingdings"/>
              </a:rPr>
              <a:t> TIME IS ON THEIR SIDE</a:t>
            </a:r>
            <a:r>
              <a:rPr lang="en-US" sz="2200" dirty="0" smtClean="0"/>
              <a:t>!! </a:t>
            </a:r>
            <a:r>
              <a:rPr lang="en-US" sz="2200" dirty="0" smtClean="0">
                <a:sym typeface="Wingdings"/>
              </a:rPr>
              <a:t> Shock/Pace FIRST</a:t>
            </a:r>
            <a:endParaRPr lang="en-US" sz="22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331789" y="6159500"/>
            <a:ext cx="2812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 smtClean="0"/>
              <a:t>Stephens et al. CCM (2015)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 smtClean="0"/>
              <a:t>Dunning et al. EJCS (2009)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 smtClean="0"/>
              <a:t>Herrmann et al. AACN ACC (2014)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631" y="4583659"/>
            <a:ext cx="7401464" cy="6728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+mj-lt"/>
              <a:buAutoNum type="arabicPeriod"/>
            </a:pPr>
            <a:r>
              <a:rPr lang="en-US" sz="2400" smtClean="0">
                <a:solidFill>
                  <a:schemeClr val="bg2"/>
                </a:solidFill>
              </a:rPr>
              <a:t>Cardiac Advanced Life Support-Surgical</a:t>
            </a:r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631" y="5457394"/>
            <a:ext cx="7401464" cy="6728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+mj-lt"/>
              <a:buAutoNum type="arabicPeriod" startAt="2"/>
            </a:pPr>
            <a:r>
              <a:rPr lang="en-US" sz="2400" dirty="0" smtClean="0">
                <a:solidFill>
                  <a:schemeClr val="bg2"/>
                </a:solidFill>
              </a:rPr>
              <a:t>Cardiac Surgery Unit-Advanced Life Support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632" y="3109758"/>
            <a:ext cx="8466462" cy="6728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Guidelines for Post-Operative Cardiac Arrest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4039113" y="3845469"/>
            <a:ext cx="552090" cy="6993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116" name="Picture 4" descr="mage result for U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8964" y="4564755"/>
            <a:ext cx="984130" cy="69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8" name="Picture 6" descr="mage result for UK fla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8965" y="5457394"/>
            <a:ext cx="984130" cy="6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94997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94997" y="19672"/>
            <a:ext cx="3149003" cy="9193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Attempts at Defibrillation or Pacing Take Precedence over Chest Compressions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94995" y="1317529"/>
            <a:ext cx="3149003" cy="58993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Not Delay Chest Compressions for &gt; 1-minute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94994" y="2374498"/>
            <a:ext cx="3149003" cy="97339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no ROSC Within 5-minutes or After 3-shocks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Emergency Re-Sternotomy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94993" y="3785429"/>
            <a:ext cx="3149003" cy="136668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Chest Exploration for Reversible Causes:</a:t>
            </a:r>
          </a:p>
          <a:p>
            <a:pPr algn="ctr"/>
            <a:r>
              <a:rPr lang="en-US" dirty="0" smtClean="0"/>
              <a:t>-Tamponade (MCC)</a:t>
            </a:r>
          </a:p>
          <a:p>
            <a:pPr algn="ctr"/>
            <a:r>
              <a:rPr lang="en-US" dirty="0" smtClean="0"/>
              <a:t>-Massive Hemorrhage</a:t>
            </a:r>
          </a:p>
          <a:p>
            <a:pPr algn="ctr"/>
            <a:r>
              <a:rPr lang="en-US" dirty="0" smtClean="0"/>
              <a:t>-Tension Pneumothorax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994992" y="5560152"/>
            <a:ext cx="3149003" cy="309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Cardiac Massage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7451509" y="963569"/>
            <a:ext cx="235974" cy="3293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7451509" y="1956624"/>
            <a:ext cx="235971" cy="41787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7451508" y="3370012"/>
            <a:ext cx="235972" cy="39575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7451506" y="5164402"/>
            <a:ext cx="235974" cy="3293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94991" y="6223828"/>
            <a:ext cx="3149003" cy="6169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No Reversible Causes Initiate Salvage ECMO</a:t>
            </a:r>
            <a:endParaRPr lang="en-US" dirty="0"/>
          </a:p>
        </p:txBody>
      </p:sp>
      <p:sp>
        <p:nvSpPr>
          <p:cNvPr id="18" name="Down Arrow 17"/>
          <p:cNvSpPr/>
          <p:nvPr/>
        </p:nvSpPr>
        <p:spPr>
          <a:xfrm>
            <a:off x="7451505" y="5877250"/>
            <a:ext cx="235974" cy="3293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9338" y="2625218"/>
            <a:ext cx="1124495" cy="2359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mtClean="0"/>
              <a:t>In Succession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5906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551" y="1375913"/>
            <a:ext cx="8522898" cy="511115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Cardiac Arrest in Patients with a IABP</a:t>
            </a:r>
          </a:p>
          <a:p>
            <a:pPr lvl="1"/>
            <a:r>
              <a:rPr lang="en-US" sz="2000" dirty="0" smtClean="0"/>
              <a:t>Remove the ‘EKG trigger’ for the IABP</a:t>
            </a:r>
          </a:p>
          <a:p>
            <a:pPr lvl="3"/>
            <a:r>
              <a:rPr lang="en-US" sz="2000" dirty="0" smtClean="0"/>
              <a:t>Will be triggered by artifact from chest compressions</a:t>
            </a:r>
          </a:p>
          <a:p>
            <a:pPr lvl="1"/>
            <a:r>
              <a:rPr lang="en-US" sz="2000" dirty="0" smtClean="0"/>
              <a:t>Place on ‘Pressure Trigger’, 1:1 </a:t>
            </a:r>
            <a:r>
              <a:rPr lang="en-US" sz="2000" dirty="0" err="1" smtClean="0"/>
              <a:t>Counterpulsation</a:t>
            </a:r>
            <a:r>
              <a:rPr lang="en-US" sz="2000" dirty="0" smtClean="0"/>
              <a:t> at Max Augmentation</a:t>
            </a:r>
          </a:p>
          <a:p>
            <a:pPr lvl="3"/>
            <a:r>
              <a:rPr lang="en-US" sz="2000" dirty="0" smtClean="0"/>
              <a:t>Will coordinate diastolic balloon inflation with chest compressions</a:t>
            </a:r>
          </a:p>
          <a:p>
            <a:pPr lvl="3"/>
            <a:r>
              <a:rPr lang="en-US" sz="2000" dirty="0" smtClean="0"/>
              <a:t>Will help improve coronary perfusion</a:t>
            </a:r>
          </a:p>
          <a:p>
            <a:pPr lvl="1"/>
            <a:r>
              <a:rPr lang="en-US" sz="2000" dirty="0" smtClean="0"/>
              <a:t>If preparing to shock and significant period without chest compressions </a:t>
            </a:r>
            <a:r>
              <a:rPr lang="en-US" sz="2000" dirty="0" smtClean="0">
                <a:sym typeface="Wingdings"/>
              </a:rPr>
              <a:t> Set to ‘Internal Rate’ of 100bpm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Cardiac Arrest in Patients with LVAD Devices:</a:t>
            </a:r>
          </a:p>
          <a:p>
            <a:pPr lvl="1"/>
            <a:r>
              <a:rPr lang="en-US" sz="2000" dirty="0" smtClean="0"/>
              <a:t>Check all the connections first! [Disconnected?] Give Fluids!</a:t>
            </a:r>
          </a:p>
          <a:p>
            <a:pPr lvl="1"/>
            <a:r>
              <a:rPr lang="en-US" sz="2000" dirty="0" smtClean="0"/>
              <a:t>If nothing works start chest compressions!!!! [Last-resort]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150" y="274428"/>
            <a:ext cx="8521700" cy="864259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POST-OPERATIVE CARDIAC ARREST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/>
              <a:t>SPECIAL CIRCUMSTANCES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364178" y="795635"/>
            <a:ext cx="2030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Stephens et al. CCM (2015)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Dunning et al. EJCS (2009)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00" dirty="0" smtClean="0"/>
              <a:t>Herrmann et al. AACN ACC (2014)</a:t>
            </a:r>
          </a:p>
        </p:txBody>
      </p:sp>
    </p:spTree>
    <p:extLst>
      <p:ext uri="{BB962C8B-B14F-4D97-AF65-F5344CB8AC3E}">
        <p14:creationId xmlns:p14="http://schemas.microsoft.com/office/powerpoint/2010/main" val="25702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54" y="45924"/>
            <a:ext cx="8657866" cy="72602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CARDIOPULMONARY BYPASS (CPB)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286" y="1311216"/>
            <a:ext cx="8795889" cy="4219429"/>
          </a:xfrm>
        </p:spPr>
        <p:txBody>
          <a:bodyPr/>
          <a:lstStyle/>
          <a:p>
            <a:r>
              <a:rPr lang="en-US" dirty="0" smtClean="0"/>
              <a:t>The foundation of cardiac surgery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FF00"/>
                </a:solidFill>
              </a:rPr>
              <a:t>Why use it?</a:t>
            </a:r>
          </a:p>
          <a:p>
            <a:pPr lvl="1"/>
            <a:r>
              <a:rPr lang="en-US" dirty="0" smtClean="0"/>
              <a:t>Supports the circulation in the arrested/non-beating heart</a:t>
            </a:r>
          </a:p>
          <a:p>
            <a:pPr lvl="1"/>
            <a:r>
              <a:rPr lang="en-US" dirty="0" smtClean="0"/>
              <a:t>Provides a motionless field</a:t>
            </a:r>
          </a:p>
          <a:p>
            <a:pPr lvl="1"/>
            <a:r>
              <a:rPr lang="en-US" dirty="0" smtClean="0"/>
              <a:t>Provides a bloodless field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Allows the surgeon to perform cardiac surgery safely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42103" y="5472488"/>
            <a:ext cx="6577780" cy="8406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WHAT IS IT?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HOW DOES IT ACTUALLY WORK?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878826" y="4085302"/>
            <a:ext cx="446931" cy="689941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531484" y="6487651"/>
            <a:ext cx="2488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/>
              <a:t>Stephens et al. CCM (2015)</a:t>
            </a:r>
            <a:endParaRPr lang="en-US" altLang="en-US" sz="1400" dirty="0"/>
          </a:p>
        </p:txBody>
      </p:sp>
      <p:pic>
        <p:nvPicPr>
          <p:cNvPr id="9218" name="Picture 2" descr="mage result for cardiac surger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5760" y="1175169"/>
            <a:ext cx="1568246" cy="117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5760" y="3182690"/>
            <a:ext cx="1568246" cy="15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80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4773" y="2173412"/>
            <a:ext cx="8514413" cy="1712506"/>
          </a:xfrm>
        </p:spPr>
        <p:txBody>
          <a:bodyPr/>
          <a:lstStyle/>
          <a:p>
            <a:pPr algn="ctr"/>
            <a:r>
              <a:rPr lang="en-US" b="1" dirty="0" smtClean="0"/>
              <a:t>SOCIETY OF THORACIC SURGEONS (STS)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>
                <a:solidFill>
                  <a:srgbClr val="FFFF00"/>
                </a:solidFill>
              </a:rPr>
              <a:t>Quality &amp; Performance Metrics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127" y="106748"/>
            <a:ext cx="3051958" cy="388885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STS QUALITY ALERT</a:t>
            </a:r>
            <a:endParaRPr lang="en-US" dirty="0"/>
          </a:p>
        </p:txBody>
      </p:sp>
      <p:sp>
        <p:nvSpPr>
          <p:cNvPr id="5" name="Sun 4"/>
          <p:cNvSpPr/>
          <p:nvPr/>
        </p:nvSpPr>
        <p:spPr>
          <a:xfrm>
            <a:off x="2551853" y="141005"/>
            <a:ext cx="460457" cy="354628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6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9842" y="1498854"/>
            <a:ext cx="8514413" cy="1712506"/>
          </a:xfrm>
        </p:spPr>
        <p:txBody>
          <a:bodyPr/>
          <a:lstStyle/>
          <a:p>
            <a:pPr algn="ctr"/>
            <a:r>
              <a:rPr lang="en-US" b="1" dirty="0" smtClean="0"/>
              <a:t>SOCIETY OF THORACIC SURGEONS (STS)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>
                <a:solidFill>
                  <a:srgbClr val="FFFF00"/>
                </a:solidFill>
              </a:rPr>
              <a:t>STS Star Ratings: 1 -3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mage result for yellow sta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842" y="3737548"/>
            <a:ext cx="809469" cy="7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ge result for yellow sta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842" y="4847288"/>
            <a:ext cx="809469" cy="7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ge result for yellow sta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842" y="5779177"/>
            <a:ext cx="809469" cy="7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 result for yellow sta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484" y="4847288"/>
            <a:ext cx="809469" cy="7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ge result for yellow sta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907" y="5779176"/>
            <a:ext cx="809469" cy="7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ge result for yellow sta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484" y="5792757"/>
            <a:ext cx="809469" cy="7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736892" y="3929737"/>
            <a:ext cx="4152275" cy="5835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Below </a:t>
            </a:r>
            <a:r>
              <a:rPr lang="en-US" sz="2400" smtClean="0">
                <a:solidFill>
                  <a:schemeClr val="bg2"/>
                </a:solidFill>
              </a:rPr>
              <a:t>Average Performance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36892" y="5039477"/>
            <a:ext cx="4152275" cy="5835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Average Performance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36892" y="5971365"/>
            <a:ext cx="4152275" cy="5835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Above Average Performance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7377" y="1633927"/>
            <a:ext cx="4309671" cy="14390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7377" y="1648916"/>
            <a:ext cx="406233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u="sng" kern="0" dirty="0"/>
              <a:t>Mortality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200" kern="0" dirty="0"/>
              <a:t>In-hospital: Any-time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200" kern="0" dirty="0"/>
              <a:t>Discharge: Within 30-days of surgery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377" y="3207892"/>
            <a:ext cx="4309671" cy="14690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7377" y="3222884"/>
            <a:ext cx="406233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200" u="sng" kern="0" dirty="0"/>
              <a:t>Operative Care Process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200" kern="0" dirty="0"/>
              <a:t>Use of a internal mammary artery (LIMA/RIMA) 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7377" y="4811839"/>
            <a:ext cx="4309671" cy="18138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7377" y="4826831"/>
            <a:ext cx="4062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200" u="sng" kern="0" dirty="0"/>
              <a:t>Medications [All-or-None]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200" kern="0" dirty="0"/>
              <a:t>Pre-op BB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200" kern="0" dirty="0"/>
              <a:t>BB at d/c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200" kern="0" dirty="0"/>
              <a:t>Anti-PLT at d/c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200" kern="0" dirty="0"/>
              <a:t>Anti-lipid at d/c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26964" y="1633926"/>
            <a:ext cx="4309671" cy="35676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26964" y="1648918"/>
            <a:ext cx="406233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200" u="sng" kern="0" dirty="0"/>
              <a:t>Morbidity [Any-or-None]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200" kern="0" dirty="0"/>
              <a:t>CVA/Stroke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200" kern="0" dirty="0"/>
              <a:t>Surgical re-exploration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200" kern="0" dirty="0"/>
              <a:t>Deep sternal wound infection rate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200" kern="0" dirty="0"/>
              <a:t>Post-operative renal failure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200" kern="0" dirty="0"/>
              <a:t>Prolonged Intubation (&gt;24hrs)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14793" y="123257"/>
            <a:ext cx="8544394" cy="72970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STS START RATING: CABG Surgeries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8446" y="912246"/>
            <a:ext cx="5066675" cy="3730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4-Domains     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7377" y="1612772"/>
            <a:ext cx="4309671" cy="4258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schemeClr val="bg2"/>
                </a:solidFill>
              </a:rPr>
              <a:t>MORTALITY</a:t>
            </a:r>
            <a:r>
              <a:rPr lang="en-US" sz="2400" dirty="0" smtClean="0">
                <a:solidFill>
                  <a:schemeClr val="bg2"/>
                </a:solidFill>
              </a:rPr>
              <a:t>     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7376" y="3177593"/>
            <a:ext cx="4309671" cy="4258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schemeClr val="bg2"/>
                </a:solidFill>
              </a:rPr>
              <a:t>OPERATIVE PROCESS</a:t>
            </a:r>
            <a:r>
              <a:rPr lang="en-US" sz="2400" dirty="0" smtClean="0">
                <a:solidFill>
                  <a:schemeClr val="bg2"/>
                </a:solidFill>
              </a:rPr>
              <a:t>     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7375" y="4790689"/>
            <a:ext cx="4309671" cy="4258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schemeClr val="bg2"/>
                </a:solidFill>
              </a:rPr>
              <a:t>MEDICATIONS [ALL/NOTHING]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26963" y="1612772"/>
            <a:ext cx="4309671" cy="4258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schemeClr val="bg2"/>
                </a:solidFill>
              </a:rPr>
              <a:t>MORBIDITY [ANY/NONE]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26963" y="5403792"/>
            <a:ext cx="4309671" cy="122185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SCORE ON 4-DOMAINS = STAR RATING [1-3]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e result for yellow sta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842" y="3737548"/>
            <a:ext cx="809469" cy="7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ge result for yellow sta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842" y="4847288"/>
            <a:ext cx="809469" cy="7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ge result for yellow sta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842" y="5779177"/>
            <a:ext cx="809469" cy="7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 result for yellow sta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484" y="4847288"/>
            <a:ext cx="809469" cy="7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ge result for yellow sta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907" y="5779176"/>
            <a:ext cx="809469" cy="7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ge result for yellow sta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484" y="5792757"/>
            <a:ext cx="809469" cy="7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736892" y="3929737"/>
            <a:ext cx="4152275" cy="5835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Below </a:t>
            </a:r>
            <a:r>
              <a:rPr lang="en-US" sz="2400" smtClean="0">
                <a:solidFill>
                  <a:schemeClr val="bg2"/>
                </a:solidFill>
              </a:rPr>
              <a:t>Average Performance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36892" y="5039477"/>
            <a:ext cx="4152275" cy="5835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Average Performance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36892" y="5971365"/>
            <a:ext cx="4152275" cy="5835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Above Average Performance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4754" y="1573185"/>
            <a:ext cx="8379502" cy="5996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FOCUS ON THE SMALL THINGS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4754" y="2842184"/>
            <a:ext cx="8379502" cy="5996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FOCUS ON QUALITY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74754" y="356667"/>
            <a:ext cx="8379502" cy="5996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QUALITY OPERATIVE CARE &amp; QUALITY CVSICU CARE = “EQUIVALENT”</a:t>
            </a:r>
            <a:endParaRPr lang="en-US" dirty="0"/>
          </a:p>
        </p:txBody>
      </p:sp>
      <p:sp>
        <p:nvSpPr>
          <p:cNvPr id="14" name="Down Arrow 13"/>
          <p:cNvSpPr/>
          <p:nvPr/>
        </p:nvSpPr>
        <p:spPr>
          <a:xfrm>
            <a:off x="4287179" y="967508"/>
            <a:ext cx="434715" cy="6169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287178" y="2180302"/>
            <a:ext cx="434715" cy="6169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1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15" y="156654"/>
            <a:ext cx="8623360" cy="47752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References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540" y="575187"/>
            <a:ext cx="8778636" cy="604683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200" dirty="0"/>
              <a:t>Kumar K, </a:t>
            </a:r>
            <a:r>
              <a:rPr lang="en-US" sz="1200" dirty="0" err="1"/>
              <a:t>Zarychanski</a:t>
            </a:r>
            <a:r>
              <a:rPr lang="en-US" sz="1200" dirty="0"/>
              <a:t> R, Bell DD, et al; Cardiovascular </a:t>
            </a:r>
            <a:r>
              <a:rPr lang="en-US" sz="1200" dirty="0" smtClean="0"/>
              <a:t>Health Research </a:t>
            </a:r>
            <a:r>
              <a:rPr lang="en-US" sz="1200" dirty="0"/>
              <a:t>in Manitoba Investigator Group: Impact of 24-hour </a:t>
            </a:r>
            <a:r>
              <a:rPr lang="en-US" sz="1200" dirty="0" smtClean="0"/>
              <a:t>in-house intensivists </a:t>
            </a:r>
            <a:r>
              <a:rPr lang="en-US" sz="1200" dirty="0"/>
              <a:t>on a dedicated cardiac surgery intensive care unit. </a:t>
            </a:r>
            <a:r>
              <a:rPr lang="en-US" sz="1200" dirty="0" smtClean="0"/>
              <a:t>Ann </a:t>
            </a:r>
            <a:r>
              <a:rPr lang="en-US" sz="1200" dirty="0" err="1" smtClean="0"/>
              <a:t>Thorac</a:t>
            </a:r>
            <a:r>
              <a:rPr lang="en-US" sz="1200" dirty="0" smtClean="0"/>
              <a:t> </a:t>
            </a:r>
            <a:r>
              <a:rPr lang="en-US" sz="1200" dirty="0" err="1"/>
              <a:t>Surg</a:t>
            </a:r>
            <a:r>
              <a:rPr lang="en-US" sz="1200" dirty="0"/>
              <a:t> 2009; </a:t>
            </a:r>
            <a:r>
              <a:rPr lang="en-US" sz="1200" dirty="0" smtClean="0"/>
              <a:t>88:1153–1161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 err="1"/>
              <a:t>Dimick</a:t>
            </a:r>
            <a:r>
              <a:rPr lang="en-US" sz="1200" dirty="0"/>
              <a:t> JB, </a:t>
            </a:r>
            <a:r>
              <a:rPr lang="en-US" sz="1200" dirty="0" err="1"/>
              <a:t>Pronovost</a:t>
            </a:r>
            <a:r>
              <a:rPr lang="en-US" sz="1200" dirty="0"/>
              <a:t> PJ, </a:t>
            </a:r>
            <a:r>
              <a:rPr lang="en-US" sz="1200" dirty="0" err="1"/>
              <a:t>Heitmiller</a:t>
            </a:r>
            <a:r>
              <a:rPr lang="en-US" sz="1200" dirty="0"/>
              <a:t> RF, Lipsett PA. Intensive care unit physician staffing is associated with decreased length of stay, hospital cost, and complications after esophageal resection. Critical care medicine 2001;29(4):</a:t>
            </a:r>
            <a:r>
              <a:rPr lang="en-US" sz="1200" dirty="0" smtClean="0"/>
              <a:t>753-758.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 smtClean="0"/>
              <a:t>Stephens </a:t>
            </a:r>
            <a:r>
              <a:rPr lang="en-US" sz="1200" dirty="0"/>
              <a:t>RS, Whitman GJ. Postoperative Critical Care of the Adult Cardiac Surgical Patient. Part I: Routine Postoperative Care. Critical care medicine 2015;43(7):</a:t>
            </a:r>
            <a:r>
              <a:rPr lang="en-US" sz="1200" dirty="0" smtClean="0"/>
              <a:t>1477-1497.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 smtClean="0"/>
              <a:t>Agarwal </a:t>
            </a:r>
            <a:r>
              <a:rPr lang="en-US" sz="1200" dirty="0"/>
              <a:t>HS, Saville BR, Slayton JM, Donahue BS, </a:t>
            </a:r>
            <a:r>
              <a:rPr lang="en-US" sz="1200" dirty="0" err="1"/>
              <a:t>Daves</a:t>
            </a:r>
            <a:r>
              <a:rPr lang="en-US" sz="1200" dirty="0"/>
              <a:t> S, Christian KG, et al. Standardized postoperative handover process improves outcomes in the intensive care unit: a model for operational sustainability and improved team performance*. Critical care medicine 2012;40(7):2109-2115</a:t>
            </a:r>
            <a:r>
              <a:rPr lang="en-US" sz="12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St Andre AC, </a:t>
            </a:r>
            <a:r>
              <a:rPr lang="en-US" sz="1200" dirty="0" err="1"/>
              <a:t>DelRossi</a:t>
            </a:r>
            <a:r>
              <a:rPr lang="en-US" sz="1200" dirty="0"/>
              <a:t> A. Hemodynamic management of patients in the first 24 hours after cardiac surgery. Critical care medicine 2005;33(9):2082-2093. </a:t>
            </a:r>
            <a:endParaRPr lang="en-US" sz="12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200" dirty="0" err="1"/>
              <a:t>Hajjar</a:t>
            </a:r>
            <a:r>
              <a:rPr lang="en-US" sz="1200" dirty="0"/>
              <a:t> LA, Almeida JP, Fukushima JT, Rhodes A, Vincent JL, </a:t>
            </a:r>
            <a:r>
              <a:rPr lang="en-US" sz="1200" dirty="0" err="1"/>
              <a:t>Osawa</a:t>
            </a:r>
            <a:r>
              <a:rPr lang="en-US" sz="1200" dirty="0"/>
              <a:t> EA, et al. High lactate levels are predictors of major complications after cardiac surgery. The Journal of thoracic and cardiovascular surgery 2013;146(2):455-460.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 err="1" smtClean="0"/>
              <a:t>Breukers</a:t>
            </a:r>
            <a:r>
              <a:rPr lang="en-US" sz="1200" dirty="0" smtClean="0"/>
              <a:t> </a:t>
            </a:r>
            <a:r>
              <a:rPr lang="en-US" sz="1200" dirty="0"/>
              <a:t>RM, </a:t>
            </a:r>
            <a:r>
              <a:rPr lang="en-US" sz="1200" dirty="0" err="1"/>
              <a:t>Trof</a:t>
            </a:r>
            <a:r>
              <a:rPr lang="en-US" sz="1200" dirty="0"/>
              <a:t> RJ, de Wilde RB, et al: Relative value of </a:t>
            </a:r>
            <a:r>
              <a:rPr lang="en-US" sz="1200" dirty="0" smtClean="0"/>
              <a:t>pressures and </a:t>
            </a:r>
            <a:r>
              <a:rPr lang="en-US" sz="1200" dirty="0"/>
              <a:t>volumes in assessing fluid responsiveness after </a:t>
            </a:r>
            <a:r>
              <a:rPr lang="en-US" sz="1200" dirty="0" err="1"/>
              <a:t>valvular</a:t>
            </a:r>
            <a:r>
              <a:rPr lang="en-US" sz="1200" dirty="0"/>
              <a:t> and </a:t>
            </a:r>
            <a:r>
              <a:rPr lang="en-US" sz="1200" dirty="0" smtClean="0"/>
              <a:t>coronary artery </a:t>
            </a:r>
            <a:r>
              <a:rPr lang="en-US" sz="1200" dirty="0"/>
              <a:t>surgery. </a:t>
            </a:r>
            <a:r>
              <a:rPr lang="en-US" sz="1200" dirty="0" err="1"/>
              <a:t>Eur</a:t>
            </a:r>
            <a:r>
              <a:rPr lang="en-US" sz="1200" dirty="0"/>
              <a:t> J </a:t>
            </a:r>
            <a:r>
              <a:rPr lang="en-US" sz="1200" dirty="0" err="1"/>
              <a:t>Cardiothorac</a:t>
            </a:r>
            <a:r>
              <a:rPr lang="en-US" sz="1200" dirty="0"/>
              <a:t> </a:t>
            </a:r>
            <a:r>
              <a:rPr lang="en-US" sz="1200" dirty="0" err="1"/>
              <a:t>Surg</a:t>
            </a:r>
            <a:r>
              <a:rPr lang="en-US" sz="1200" dirty="0"/>
              <a:t> 2009; </a:t>
            </a:r>
            <a:r>
              <a:rPr lang="en-US" sz="1200" dirty="0" smtClean="0"/>
              <a:t>35:62–68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 err="1" smtClean="0"/>
              <a:t>Trof</a:t>
            </a:r>
            <a:r>
              <a:rPr lang="en-US" sz="1200" dirty="0" smtClean="0"/>
              <a:t> </a:t>
            </a:r>
            <a:r>
              <a:rPr lang="en-US" sz="1200" dirty="0"/>
              <a:t>RJ, </a:t>
            </a:r>
            <a:r>
              <a:rPr lang="en-US" sz="1200" dirty="0" err="1"/>
              <a:t>Danad</a:t>
            </a:r>
            <a:r>
              <a:rPr lang="en-US" sz="1200" dirty="0"/>
              <a:t> I, </a:t>
            </a:r>
            <a:r>
              <a:rPr lang="en-US" sz="1200" dirty="0" err="1"/>
              <a:t>Reilingh</a:t>
            </a:r>
            <a:r>
              <a:rPr lang="en-US" sz="1200" dirty="0"/>
              <a:t> MW, et al: Cardiac filling volumes </a:t>
            </a:r>
            <a:r>
              <a:rPr lang="en-US" sz="1200" dirty="0" smtClean="0"/>
              <a:t>versus pressures </a:t>
            </a:r>
            <a:r>
              <a:rPr lang="en-US" sz="1200" dirty="0"/>
              <a:t>for predicting fluid responsiveness after cardiovascular </a:t>
            </a:r>
            <a:r>
              <a:rPr lang="en-US" sz="1200" dirty="0" smtClean="0"/>
              <a:t>surgery: The </a:t>
            </a:r>
            <a:r>
              <a:rPr lang="en-US" sz="1200" dirty="0"/>
              <a:t>role of systolic cardiac function. </a:t>
            </a:r>
            <a:r>
              <a:rPr lang="en-US" sz="1200" dirty="0" err="1"/>
              <a:t>Crit</a:t>
            </a:r>
            <a:r>
              <a:rPr lang="en-US" sz="1200" dirty="0"/>
              <a:t> Care 2011; </a:t>
            </a:r>
            <a:r>
              <a:rPr lang="en-US" sz="1200" dirty="0" smtClean="0"/>
              <a:t>15:R73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 smtClean="0"/>
              <a:t>Potter </a:t>
            </a:r>
            <a:r>
              <a:rPr lang="en-US" sz="1200" dirty="0"/>
              <a:t>BJ, </a:t>
            </a:r>
            <a:r>
              <a:rPr lang="en-US" sz="1200" dirty="0" err="1"/>
              <a:t>Deverenne</a:t>
            </a:r>
            <a:r>
              <a:rPr lang="en-US" sz="1200" dirty="0"/>
              <a:t> B, Doucette S, et al; Canadian Critical Care </a:t>
            </a:r>
            <a:r>
              <a:rPr lang="en-US" sz="1200" dirty="0" smtClean="0"/>
              <a:t>Trials Group</a:t>
            </a:r>
            <a:r>
              <a:rPr lang="en-US" sz="1200" dirty="0"/>
              <a:t>: Cardiac output responses in a flow-driven protocol of </a:t>
            </a:r>
            <a:r>
              <a:rPr lang="en-US" sz="1200" dirty="0" smtClean="0"/>
              <a:t>resuscitation following </a:t>
            </a:r>
            <a:r>
              <a:rPr lang="en-US" sz="1200" dirty="0"/>
              <a:t>cardiac surgery. J </a:t>
            </a:r>
            <a:r>
              <a:rPr lang="en-US" sz="1200" dirty="0" err="1"/>
              <a:t>Crit</a:t>
            </a:r>
            <a:r>
              <a:rPr lang="en-US" sz="1200" dirty="0"/>
              <a:t> Care 2013; </a:t>
            </a:r>
            <a:r>
              <a:rPr lang="en-US" sz="1200" dirty="0" smtClean="0"/>
              <a:t>28:265–269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 smtClean="0"/>
              <a:t>Oliver </a:t>
            </a:r>
            <a:r>
              <a:rPr lang="en-US" sz="1200" dirty="0"/>
              <a:t>WC Jr, Nuttall GA, </a:t>
            </a:r>
            <a:r>
              <a:rPr lang="en-US" sz="1200" dirty="0" err="1"/>
              <a:t>Murari</a:t>
            </a:r>
            <a:r>
              <a:rPr lang="en-US" sz="1200" dirty="0"/>
              <a:t> T, et al: A prospective, </a:t>
            </a:r>
            <a:r>
              <a:rPr lang="en-US" sz="1200" dirty="0" smtClean="0"/>
              <a:t>randomized, double-blind </a:t>
            </a:r>
            <a:r>
              <a:rPr lang="en-US" sz="1200" dirty="0"/>
              <a:t>trial of 3 regimens for sedation and analgesia after </a:t>
            </a:r>
            <a:r>
              <a:rPr lang="en-US" sz="1200" dirty="0" smtClean="0"/>
              <a:t>cardiac surgery</a:t>
            </a:r>
            <a:r>
              <a:rPr lang="en-US" sz="1200" dirty="0"/>
              <a:t>. J </a:t>
            </a:r>
            <a:r>
              <a:rPr lang="en-US" sz="1200" dirty="0" err="1"/>
              <a:t>Cardiothorac</a:t>
            </a:r>
            <a:r>
              <a:rPr lang="en-US" sz="1200" dirty="0"/>
              <a:t> </a:t>
            </a:r>
            <a:r>
              <a:rPr lang="en-US" sz="1200" dirty="0" err="1"/>
              <a:t>Vasc</a:t>
            </a:r>
            <a:r>
              <a:rPr lang="en-US" sz="1200" dirty="0"/>
              <a:t> </a:t>
            </a:r>
            <a:r>
              <a:rPr lang="en-US" sz="1200" dirty="0" err="1"/>
              <a:t>Anesth</a:t>
            </a:r>
            <a:r>
              <a:rPr lang="en-US" sz="1200" dirty="0"/>
              <a:t> 2011; </a:t>
            </a:r>
            <a:r>
              <a:rPr lang="en-US" sz="1200" dirty="0" smtClean="0"/>
              <a:t>25:110–119.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Ji F, Li Z, Young N, Moore P, Liu H. Perioperative </a:t>
            </a:r>
            <a:r>
              <a:rPr lang="en-US" sz="1200" dirty="0" err="1"/>
              <a:t>dexmedetomidine</a:t>
            </a:r>
            <a:r>
              <a:rPr lang="en-US" sz="1200" dirty="0"/>
              <a:t> improves mortality in patients undergoing coronary artery bypass surgery. Journal of cardiothoracic and vascular anesthesia 2014;28(2):267-273</a:t>
            </a:r>
            <a:r>
              <a:rPr lang="en-US" sz="12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Barr J, Fraser GL, Puntillo K, et al. Clinical practice guidelines for the management of pain, agitation, and delirium in adult patients in the intensive care unit. </a:t>
            </a:r>
            <a:r>
              <a:rPr lang="en-US" sz="1200" i="1" dirty="0"/>
              <a:t>Critical care medicine. </a:t>
            </a:r>
            <a:r>
              <a:rPr lang="en-US" sz="1200" dirty="0"/>
              <a:t>2013;41(1):263-306</a:t>
            </a:r>
            <a:r>
              <a:rPr lang="en-US" sz="12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Nussmeier NA. Management of temperature during and after cardiac surgery. Texas Heart Institute journal 2005;32(4):</a:t>
            </a:r>
            <a:r>
              <a:rPr lang="en-US" sz="1200" dirty="0" smtClean="0"/>
              <a:t>472-476.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 smtClean="0"/>
              <a:t>Lazar </a:t>
            </a:r>
            <a:r>
              <a:rPr lang="en-US" sz="1200" dirty="0"/>
              <a:t>HL, McDonnell M, </a:t>
            </a:r>
            <a:r>
              <a:rPr lang="en-US" sz="1200" dirty="0" err="1"/>
              <a:t>Chipkin</a:t>
            </a:r>
            <a:r>
              <a:rPr lang="en-US" sz="1200" dirty="0"/>
              <a:t> SR, et al; Society of Thoracic </a:t>
            </a:r>
            <a:r>
              <a:rPr lang="en-US" sz="1200" dirty="0" smtClean="0"/>
              <a:t>Surgeons Blood </a:t>
            </a:r>
            <a:r>
              <a:rPr lang="en-US" sz="1200" dirty="0"/>
              <a:t>Glucose Guideline Task Force: The Society of </a:t>
            </a:r>
            <a:r>
              <a:rPr lang="en-US" sz="1200" dirty="0" smtClean="0"/>
              <a:t>Thoracic Surgeons </a:t>
            </a:r>
            <a:r>
              <a:rPr lang="en-US" sz="1200" dirty="0"/>
              <a:t>practice guideline series: Blood glucose management </a:t>
            </a:r>
            <a:r>
              <a:rPr lang="en-US" sz="1200" dirty="0" smtClean="0"/>
              <a:t>during adult </a:t>
            </a:r>
            <a:r>
              <a:rPr lang="en-US" sz="1200" dirty="0"/>
              <a:t>cardiac surgery. Ann </a:t>
            </a:r>
            <a:r>
              <a:rPr lang="en-US" sz="1200" dirty="0" err="1"/>
              <a:t>Thorac</a:t>
            </a:r>
            <a:r>
              <a:rPr lang="en-US" sz="1200" dirty="0"/>
              <a:t> </a:t>
            </a:r>
            <a:r>
              <a:rPr lang="en-US" sz="1200" dirty="0" err="1"/>
              <a:t>Surg</a:t>
            </a:r>
            <a:r>
              <a:rPr lang="en-US" sz="1200" dirty="0"/>
              <a:t> 2009; 87:663–669</a:t>
            </a:r>
          </a:p>
          <a:p>
            <a:pPr marL="457200" indent="-457200">
              <a:buFont typeface="+mj-lt"/>
              <a:buAutoNum type="arabicPeriod"/>
            </a:pPr>
            <a:endParaRPr lang="en-US" sz="1200" dirty="0"/>
          </a:p>
          <a:p>
            <a:pPr marL="457200" indent="-457200">
              <a:buFont typeface="+mj-lt"/>
              <a:buAutoNum type="arabicPeriod"/>
            </a:pPr>
            <a:endParaRPr lang="en-US" sz="1200" dirty="0" smtClean="0"/>
          </a:p>
          <a:p>
            <a:pPr marL="457200" indent="-457200">
              <a:buFont typeface="+mj-lt"/>
              <a:buAutoNum type="arabicPeriod"/>
            </a:pPr>
            <a:endParaRPr lang="en-US" sz="1200" dirty="0"/>
          </a:p>
          <a:p>
            <a:pPr marL="457200" indent="-457200">
              <a:buFont typeface="+mj-lt"/>
              <a:buAutoNum type="arabicPeriod"/>
            </a:pPr>
            <a:endParaRPr lang="en-US" sz="1200" dirty="0" smtClean="0"/>
          </a:p>
          <a:p>
            <a:pPr marL="457200" indent="-457200">
              <a:buFont typeface="+mj-lt"/>
              <a:buAutoNum type="arabicPeriod"/>
            </a:pPr>
            <a:endParaRPr lang="en-US" sz="1200" dirty="0"/>
          </a:p>
          <a:p>
            <a:pPr marL="457200" indent="-457200">
              <a:buFont typeface="+mj-lt"/>
              <a:buAutoNum type="arabicPeriod"/>
            </a:pPr>
            <a:endParaRPr lang="en-US" sz="1200" dirty="0"/>
          </a:p>
          <a:p>
            <a:pPr marL="457200" indent="-457200">
              <a:buFont typeface="+mj-lt"/>
              <a:buAutoNum type="arabicPeriod"/>
            </a:pPr>
            <a:endParaRPr lang="en-US" sz="1200" dirty="0"/>
          </a:p>
          <a:p>
            <a:pPr marL="457200" indent="-457200"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28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theme1.xml><?xml version="1.0" encoding="utf-8"?>
<a:theme xmlns:a="http://schemas.openxmlformats.org/drawingml/2006/main" name="Office Theme">
  <a:themeElements>
    <a:clrScheme name="Office Theme 2">
      <a:dk1>
        <a:srgbClr val="333333"/>
      </a:dk1>
      <a:lt1>
        <a:srgbClr val="FFFFFF"/>
      </a:lt1>
      <a:dk2>
        <a:srgbClr val="000099"/>
      </a:dk2>
      <a:lt2>
        <a:srgbClr val="FFFFFF"/>
      </a:lt2>
      <a:accent1>
        <a:srgbClr val="CBA1F7"/>
      </a:accent1>
      <a:accent2>
        <a:srgbClr val="85BEF2"/>
      </a:accent2>
      <a:accent3>
        <a:srgbClr val="AAAACA"/>
      </a:accent3>
      <a:accent4>
        <a:srgbClr val="DADADA"/>
      </a:accent4>
      <a:accent5>
        <a:srgbClr val="E2CDFA"/>
      </a:accent5>
      <a:accent6>
        <a:srgbClr val="78ACDB"/>
      </a:accent6>
      <a:hlink>
        <a:srgbClr val="B2B2FF"/>
      </a:hlink>
      <a:folHlink>
        <a:srgbClr val="EBC0E2"/>
      </a:folHlink>
    </a:clrScheme>
    <a:fontScheme name="Office Them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9090DE"/>
        </a:accent1>
        <a:accent2>
          <a:srgbClr val="A6A6ED"/>
        </a:accent2>
        <a:accent3>
          <a:srgbClr val="AAAACA"/>
        </a:accent3>
        <a:accent4>
          <a:srgbClr val="DADADA"/>
        </a:accent4>
        <a:accent5>
          <a:srgbClr val="C6C6EC"/>
        </a:accent5>
        <a:accent6>
          <a:srgbClr val="9696D7"/>
        </a:accent6>
        <a:hlink>
          <a:srgbClr val="B2B2FF"/>
        </a:hlink>
        <a:folHlink>
          <a:srgbClr val="B2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CBA1F7"/>
        </a:accent1>
        <a:accent2>
          <a:srgbClr val="85BEF2"/>
        </a:accent2>
        <a:accent3>
          <a:srgbClr val="AAAACA"/>
        </a:accent3>
        <a:accent4>
          <a:srgbClr val="DADADA"/>
        </a:accent4>
        <a:accent5>
          <a:srgbClr val="E2CDFA"/>
        </a:accent5>
        <a:accent6>
          <a:srgbClr val="78ACDB"/>
        </a:accent6>
        <a:hlink>
          <a:srgbClr val="B2B2FF"/>
        </a:hlink>
        <a:folHlink>
          <a:srgbClr val="EBC0E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CCC652"/>
        </a:accent1>
        <a:accent2>
          <a:srgbClr val="A6A6FF"/>
        </a:accent2>
        <a:accent3>
          <a:srgbClr val="AAAACA"/>
        </a:accent3>
        <a:accent4>
          <a:srgbClr val="DADADA"/>
        </a:accent4>
        <a:accent5>
          <a:srgbClr val="E2DFB3"/>
        </a:accent5>
        <a:accent6>
          <a:srgbClr val="9696E7"/>
        </a:accent6>
        <a:hlink>
          <a:srgbClr val="CAD982"/>
        </a:hlink>
        <a:folHlink>
          <a:srgbClr val="F2D4A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DEB437"/>
        </a:accent1>
        <a:accent2>
          <a:srgbClr val="F2AAB1"/>
        </a:accent2>
        <a:accent3>
          <a:srgbClr val="AAAACA"/>
        </a:accent3>
        <a:accent4>
          <a:srgbClr val="DADADA"/>
        </a:accent4>
        <a:accent5>
          <a:srgbClr val="ECD6AE"/>
        </a:accent5>
        <a:accent6>
          <a:srgbClr val="DB9AA0"/>
        </a:accent6>
        <a:hlink>
          <a:srgbClr val="A5D998"/>
        </a:hlink>
        <a:folHlink>
          <a:srgbClr val="BF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090DE"/>
        </a:accent1>
        <a:accent2>
          <a:srgbClr val="A6A6ED"/>
        </a:accent2>
        <a:accent3>
          <a:srgbClr val="FFFFFF"/>
        </a:accent3>
        <a:accent4>
          <a:srgbClr val="000000"/>
        </a:accent4>
        <a:accent5>
          <a:srgbClr val="C6C6EC"/>
        </a:accent5>
        <a:accent6>
          <a:srgbClr val="9696D7"/>
        </a:accent6>
        <a:hlink>
          <a:srgbClr val="B2B2FF"/>
        </a:hlink>
        <a:folHlink>
          <a:srgbClr val="B2B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BA1F7"/>
        </a:accent1>
        <a:accent2>
          <a:srgbClr val="85BEF2"/>
        </a:accent2>
        <a:accent3>
          <a:srgbClr val="FFFFFF"/>
        </a:accent3>
        <a:accent4>
          <a:srgbClr val="000000"/>
        </a:accent4>
        <a:accent5>
          <a:srgbClr val="E2CDFA"/>
        </a:accent5>
        <a:accent6>
          <a:srgbClr val="78ACDB"/>
        </a:accent6>
        <a:hlink>
          <a:srgbClr val="B2B2FF"/>
        </a:hlink>
        <a:folHlink>
          <a:srgbClr val="EBC0E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CC652"/>
        </a:accent1>
        <a:accent2>
          <a:srgbClr val="A6A6FF"/>
        </a:accent2>
        <a:accent3>
          <a:srgbClr val="FFFFFF"/>
        </a:accent3>
        <a:accent4>
          <a:srgbClr val="000000"/>
        </a:accent4>
        <a:accent5>
          <a:srgbClr val="E2DFB3"/>
        </a:accent5>
        <a:accent6>
          <a:srgbClr val="9696E7"/>
        </a:accent6>
        <a:hlink>
          <a:srgbClr val="CAD982"/>
        </a:hlink>
        <a:folHlink>
          <a:srgbClr val="F2D4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EB437"/>
        </a:accent1>
        <a:accent2>
          <a:srgbClr val="F2AAB1"/>
        </a:accent2>
        <a:accent3>
          <a:srgbClr val="FFFFFF"/>
        </a:accent3>
        <a:accent4>
          <a:srgbClr val="000000"/>
        </a:accent4>
        <a:accent5>
          <a:srgbClr val="ECD6AE"/>
        </a:accent5>
        <a:accent6>
          <a:srgbClr val="DB9AA0"/>
        </a:accent6>
        <a:hlink>
          <a:srgbClr val="A5D998"/>
        </a:hlink>
        <a:folHlink>
          <a:srgbClr val="BF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000099"/>
      </a:dk2>
      <a:lt2>
        <a:srgbClr val="FFFFFF"/>
      </a:lt2>
      <a:accent1>
        <a:srgbClr val="CBA1F7"/>
      </a:accent1>
      <a:accent2>
        <a:srgbClr val="85BEF2"/>
      </a:accent2>
      <a:accent3>
        <a:srgbClr val="AAAACA"/>
      </a:accent3>
      <a:accent4>
        <a:srgbClr val="DADADA"/>
      </a:accent4>
      <a:accent5>
        <a:srgbClr val="E2CDFA"/>
      </a:accent5>
      <a:accent6>
        <a:srgbClr val="78ACDB"/>
      </a:accent6>
      <a:hlink>
        <a:srgbClr val="B2B2FF"/>
      </a:hlink>
      <a:folHlink>
        <a:srgbClr val="EBC0E2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9090DE"/>
        </a:accent1>
        <a:accent2>
          <a:srgbClr val="A6A6ED"/>
        </a:accent2>
        <a:accent3>
          <a:srgbClr val="AAAACA"/>
        </a:accent3>
        <a:accent4>
          <a:srgbClr val="DADADA"/>
        </a:accent4>
        <a:accent5>
          <a:srgbClr val="C6C6EC"/>
        </a:accent5>
        <a:accent6>
          <a:srgbClr val="9696D7"/>
        </a:accent6>
        <a:hlink>
          <a:srgbClr val="B2B2FF"/>
        </a:hlink>
        <a:folHlink>
          <a:srgbClr val="B2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CBA1F7"/>
        </a:accent1>
        <a:accent2>
          <a:srgbClr val="85BEF2"/>
        </a:accent2>
        <a:accent3>
          <a:srgbClr val="AAAACA"/>
        </a:accent3>
        <a:accent4>
          <a:srgbClr val="DADADA"/>
        </a:accent4>
        <a:accent5>
          <a:srgbClr val="E2CDFA"/>
        </a:accent5>
        <a:accent6>
          <a:srgbClr val="78ACDB"/>
        </a:accent6>
        <a:hlink>
          <a:srgbClr val="B2B2FF"/>
        </a:hlink>
        <a:folHlink>
          <a:srgbClr val="EBC0E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CCC652"/>
        </a:accent1>
        <a:accent2>
          <a:srgbClr val="A6A6FF"/>
        </a:accent2>
        <a:accent3>
          <a:srgbClr val="AAAACA"/>
        </a:accent3>
        <a:accent4>
          <a:srgbClr val="DADADA"/>
        </a:accent4>
        <a:accent5>
          <a:srgbClr val="E2DFB3"/>
        </a:accent5>
        <a:accent6>
          <a:srgbClr val="9696E7"/>
        </a:accent6>
        <a:hlink>
          <a:srgbClr val="CAD982"/>
        </a:hlink>
        <a:folHlink>
          <a:srgbClr val="F2D4A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0099"/>
        </a:dk2>
        <a:lt2>
          <a:srgbClr val="FFFFFF"/>
        </a:lt2>
        <a:accent1>
          <a:srgbClr val="DEB437"/>
        </a:accent1>
        <a:accent2>
          <a:srgbClr val="F2AAB1"/>
        </a:accent2>
        <a:accent3>
          <a:srgbClr val="AAAACA"/>
        </a:accent3>
        <a:accent4>
          <a:srgbClr val="DADADA"/>
        </a:accent4>
        <a:accent5>
          <a:srgbClr val="ECD6AE"/>
        </a:accent5>
        <a:accent6>
          <a:srgbClr val="DB9AA0"/>
        </a:accent6>
        <a:hlink>
          <a:srgbClr val="A5D998"/>
        </a:hlink>
        <a:folHlink>
          <a:srgbClr val="BF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090DE"/>
        </a:accent1>
        <a:accent2>
          <a:srgbClr val="A6A6ED"/>
        </a:accent2>
        <a:accent3>
          <a:srgbClr val="FFFFFF"/>
        </a:accent3>
        <a:accent4>
          <a:srgbClr val="000000"/>
        </a:accent4>
        <a:accent5>
          <a:srgbClr val="C6C6EC"/>
        </a:accent5>
        <a:accent6>
          <a:srgbClr val="9696D7"/>
        </a:accent6>
        <a:hlink>
          <a:srgbClr val="B2B2FF"/>
        </a:hlink>
        <a:folHlink>
          <a:srgbClr val="B2B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BA1F7"/>
        </a:accent1>
        <a:accent2>
          <a:srgbClr val="85BEF2"/>
        </a:accent2>
        <a:accent3>
          <a:srgbClr val="FFFFFF"/>
        </a:accent3>
        <a:accent4>
          <a:srgbClr val="000000"/>
        </a:accent4>
        <a:accent5>
          <a:srgbClr val="E2CDFA"/>
        </a:accent5>
        <a:accent6>
          <a:srgbClr val="78ACDB"/>
        </a:accent6>
        <a:hlink>
          <a:srgbClr val="B2B2FF"/>
        </a:hlink>
        <a:folHlink>
          <a:srgbClr val="EBC0E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CC652"/>
        </a:accent1>
        <a:accent2>
          <a:srgbClr val="A6A6FF"/>
        </a:accent2>
        <a:accent3>
          <a:srgbClr val="FFFFFF"/>
        </a:accent3>
        <a:accent4>
          <a:srgbClr val="000000"/>
        </a:accent4>
        <a:accent5>
          <a:srgbClr val="E2DFB3"/>
        </a:accent5>
        <a:accent6>
          <a:srgbClr val="9696E7"/>
        </a:accent6>
        <a:hlink>
          <a:srgbClr val="CAD982"/>
        </a:hlink>
        <a:folHlink>
          <a:srgbClr val="F2D4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EB437"/>
        </a:accent1>
        <a:accent2>
          <a:srgbClr val="F2AAB1"/>
        </a:accent2>
        <a:accent3>
          <a:srgbClr val="FFFFFF"/>
        </a:accent3>
        <a:accent4>
          <a:srgbClr val="000000"/>
        </a:accent4>
        <a:accent5>
          <a:srgbClr val="ECD6AE"/>
        </a:accent5>
        <a:accent6>
          <a:srgbClr val="DB9AA0"/>
        </a:accent6>
        <a:hlink>
          <a:srgbClr val="A5D998"/>
        </a:hlink>
        <a:folHlink>
          <a:srgbClr val="BF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57710</TotalTime>
  <Words>5473</Words>
  <Application>Microsoft Macintosh PowerPoint</Application>
  <PresentationFormat>On-screen Show (4:3)</PresentationFormat>
  <Paragraphs>1093</Paragraphs>
  <Slides>94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100" baseType="lpstr">
      <vt:lpstr>Monotype Corsiva</vt:lpstr>
      <vt:lpstr>ＭＳ Ｐゴシック</vt:lpstr>
      <vt:lpstr>Wingdings</vt:lpstr>
      <vt:lpstr>Arial</vt:lpstr>
      <vt:lpstr>Office Theme</vt:lpstr>
      <vt:lpstr>1_Default Design</vt:lpstr>
      <vt:lpstr>CARE OF THE POST-OPERATIVE HEART PATIENT</vt:lpstr>
      <vt:lpstr>OUTLINE</vt:lpstr>
      <vt:lpstr>LOOK FOR THIS SYMBOL THROUGH OUT THE LECTURE</vt:lpstr>
      <vt:lpstr>CARDIAC SURGICAL CRITICAL CARE MEDICINE</vt:lpstr>
      <vt:lpstr>Cardiac Surgical ICU (CSICU)</vt:lpstr>
      <vt:lpstr>PowerPoint Presentation</vt:lpstr>
      <vt:lpstr>THE OPERATING ROOM</vt:lpstr>
      <vt:lpstr>PowerPoint Presentation</vt:lpstr>
      <vt:lpstr>CARDIOPULMONARY BYPASS (CPB)</vt:lpstr>
      <vt:lpstr>PowerPoint Presentation</vt:lpstr>
      <vt:lpstr>PowerPoint Presentation</vt:lpstr>
      <vt:lpstr>PowerPoint Presentation</vt:lpstr>
      <vt:lpstr>      DIRECT CONSEQUENCES OF CPB</vt:lpstr>
      <vt:lpstr>DIRECT CONSEQUENCES FROM CPB</vt:lpstr>
      <vt:lpstr>PowerPoint Presentation</vt:lpstr>
      <vt:lpstr>ADMISSION TO THE ICU AND TRANSFER OF CARE</vt:lpstr>
      <vt:lpstr>ADMISSION / TRANSFER TO THE ICU</vt:lpstr>
      <vt:lpstr>ADMISSION / TRANSFER TO THE ICU</vt:lpstr>
      <vt:lpstr>ROUTINE POST-OPERATIVE CARE: THE BASICS</vt:lpstr>
      <vt:lpstr>INITIAL STUDIES</vt:lpstr>
      <vt:lpstr>MONITORING AND INITIAL STUDIES</vt:lpstr>
      <vt:lpstr>HEMODYNAMIC MANAGEMENT</vt:lpstr>
      <vt:lpstr>HEMODYNAMIC MANAGEMENT</vt:lpstr>
      <vt:lpstr>HEMODYNAMIC MANAGEMENT</vt:lpstr>
      <vt:lpstr>HEMODYNAMIC MANAGEMENT</vt:lpstr>
      <vt:lpstr>HEMODYNAMIC MANAGEMENT</vt:lpstr>
      <vt:lpstr>HEMODYNAMIC MANAGEMENT</vt:lpstr>
      <vt:lpstr>HEMODYNAMIC MANAGEMENT</vt:lpstr>
      <vt:lpstr>HEMODYNAMIC MANAGEMENT</vt:lpstr>
      <vt:lpstr>PowerPoint Presentation</vt:lpstr>
      <vt:lpstr>HEMODYNAMIC MANAGEMENT</vt:lpstr>
      <vt:lpstr>HEMODYNAMIC MANAGEMENT</vt:lpstr>
      <vt:lpstr>HEMODYNAMIC MANAGEMENT</vt:lpstr>
      <vt:lpstr>HEMODYNAMIC MANAGEMENT</vt:lpstr>
      <vt:lpstr>HEMODYNAMIC MANAGEMENT</vt:lpstr>
      <vt:lpstr>PowerPoint Presentation</vt:lpstr>
      <vt:lpstr>Daily Calibration of Epicardial Pacers Protocol </vt:lpstr>
      <vt:lpstr>SEDATION &amp; PAIN CONTROL</vt:lpstr>
      <vt:lpstr>DELIRIUM</vt:lpstr>
      <vt:lpstr>HYPOTHERMIA &amp; REWARMING</vt:lpstr>
      <vt:lpstr>VENTILATOR SUPPORT/MANAGEMENT</vt:lpstr>
      <vt:lpstr>VENTILATOR SUPPORT/MANAGEMENT</vt:lpstr>
      <vt:lpstr>GLYCEMIC CONTROL</vt:lpstr>
      <vt:lpstr>PRBC TRANSFUSION STRATEGIES</vt:lpstr>
      <vt:lpstr>DE-ESCALATION OF CARE</vt:lpstr>
      <vt:lpstr>DE-ESCALATION OF CARE</vt:lpstr>
      <vt:lpstr>CARE OF THE POST-OPERATIVE HEART PATIENT</vt:lpstr>
      <vt:lpstr>OUTLINE</vt:lpstr>
      <vt:lpstr>PROCEDURE SPECIFIC CONSIDERATIONS</vt:lpstr>
      <vt:lpstr>CORONARY ARTERY BYPASS GRAFTS (CABG)</vt:lpstr>
      <vt:lpstr>CABG: CONDUITS</vt:lpstr>
      <vt:lpstr>PowerPoint Presentation</vt:lpstr>
      <vt:lpstr>PowerPoint Presentation</vt:lpstr>
      <vt:lpstr>CABG: MEDICATIONS &amp; QUALITY METRICS</vt:lpstr>
      <vt:lpstr>CABG: MEDICATIONS &amp; QUALITY METRICS</vt:lpstr>
      <vt:lpstr>CARDIAC VALVE SURGERY</vt:lpstr>
      <vt:lpstr>CARDIAC VALVE SURGERY: GENERAL PRINCIPLES</vt:lpstr>
      <vt:lpstr>CARDIAC VALVE SURGERY: GENERAL PRINCIPLES</vt:lpstr>
      <vt:lpstr>MITRAL VALVE (MV) SURGERY:  Things to Anticipate Post-Op</vt:lpstr>
      <vt:lpstr>MITRAL VALVE (MV) SURGERY:  Things to Anticipate Post-Op</vt:lpstr>
      <vt:lpstr>MITRAL VALVE (MV) SURGERY:  Things to Anticipate Post-Op</vt:lpstr>
      <vt:lpstr>MITRAL VALVE (MV) SURGERY:  Things to Anticipate Post-Op</vt:lpstr>
      <vt:lpstr>AORTIC VALVE (AV) SURGERY:  Things to Anticipate Post-Op</vt:lpstr>
      <vt:lpstr>PowerPoint Presentation</vt:lpstr>
      <vt:lpstr>AORTIC VALVE (AV) SURGERY:  Things to Anticipate Post-Op</vt:lpstr>
      <vt:lpstr>PowerPoint Presentation</vt:lpstr>
      <vt:lpstr>AORTIC VALVE (AV) SURGERY:  Things to Anticipate Post-Op</vt:lpstr>
      <vt:lpstr>AORTIC VALVE (AV) SURGERY:  Things to Anticipate Post-Op</vt:lpstr>
      <vt:lpstr>AORTIC VALVE (AV) SURGERY:  Things to Anticipate Post-Op</vt:lpstr>
      <vt:lpstr>TRICUSPID VALVE (TV) SURGERY: </vt:lpstr>
      <vt:lpstr>ASCENDING AORTA &amp; ARCH SURGERY</vt:lpstr>
      <vt:lpstr>ASCENDING AORTA &amp; ARCH SURGERY PROCEDURES TYPES</vt:lpstr>
      <vt:lpstr>ASCENDING AORTA &amp; ARCH SURGERY PROCEDURES TYPES</vt:lpstr>
      <vt:lpstr>ASCENDING AORTA &amp; ARCH SURGERY PROCEDURES TYPES</vt:lpstr>
      <vt:lpstr>ASCENDING AORTA &amp; ARCH SURGERY PROCEDURES TYPES</vt:lpstr>
      <vt:lpstr>ASCENDING AORTA &amp; ARCH SURGERY THINGS TO ANTICIPATE POST-OP</vt:lpstr>
      <vt:lpstr>PowerPoint Presentation</vt:lpstr>
      <vt:lpstr>ASCENDING AORTA &amp; ARCH SURGERY THINGS TO ANTICIPATE POST-OP</vt:lpstr>
      <vt:lpstr>ASCENDING AORTA &amp; ARCH SURGERY THINGS TO ANTICIPATE POST-OP</vt:lpstr>
      <vt:lpstr>MANAGEMENT OF COMMON COMPLICATIONS</vt:lpstr>
      <vt:lpstr>EXCESSIVE BLEEDING</vt:lpstr>
      <vt:lpstr>EXCESSIVE BLEEDING</vt:lpstr>
      <vt:lpstr>CARDIAC TAMPONADE</vt:lpstr>
      <vt:lpstr>REFRACTORY SHOCK</vt:lpstr>
      <vt:lpstr>PowerPoint Presentation</vt:lpstr>
      <vt:lpstr>PowerPoint Presentation</vt:lpstr>
      <vt:lpstr>POST-OPERATIVE CARDIAC ARREST</vt:lpstr>
      <vt:lpstr>PowerPoint Presentation</vt:lpstr>
      <vt:lpstr>POST-OPERATIVE CARDIAC ARREST SPECIAL CIRCUMSTANCES</vt:lpstr>
      <vt:lpstr>SOCIETY OF THORACIC SURGEONS (STS)  Quality &amp; Performance Metrics</vt:lpstr>
      <vt:lpstr>SOCIETY OF THORACIC SURGEONS (STS)  STS Star Ratings: 1 -3</vt:lpstr>
      <vt:lpstr>STS START RATING: CABG Surgeries</vt:lpstr>
      <vt:lpstr>PowerPoint Presentation</vt:lpstr>
      <vt:lpstr>References</vt:lpstr>
    </vt:vector>
  </TitlesOfParts>
  <Company>Indezine.com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Indezine Template</dc:title>
  <dc:creator>Geetesh Bajaj</dc:creator>
  <cp:lastModifiedBy>Bravein Amalakuhan</cp:lastModifiedBy>
  <cp:revision>722</cp:revision>
  <dcterms:created xsi:type="dcterms:W3CDTF">2006-12-11T10:03:17Z</dcterms:created>
  <dcterms:modified xsi:type="dcterms:W3CDTF">2017-04-30T23:05:16Z</dcterms:modified>
</cp:coreProperties>
</file>